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0"/>
  </p:notes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5" r:id="rId21"/>
    <p:sldId id="277" r:id="rId22"/>
    <p:sldId id="282" r:id="rId23"/>
    <p:sldId id="281" r:id="rId24"/>
    <p:sldId id="280" r:id="rId25"/>
    <p:sldId id="283" r:id="rId26"/>
    <p:sldId id="278" r:id="rId27"/>
    <p:sldId id="279"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D8D5B5D-F0BF-4008-BDAB-F221B29306A3}" v="4" dt="2021-03-19T17:54:58.540"/>
    <p1510:client id="{FF1A914E-F8B4-4EF3-B37F-18FE8B9DD2EB}" v="15" dt="2021-03-19T15:49:33.62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67685" autoAdjust="0"/>
  </p:normalViewPr>
  <p:slideViewPr>
    <p:cSldViewPr snapToGrid="0">
      <p:cViewPr varScale="1">
        <p:scale>
          <a:sx n="77" d="100"/>
          <a:sy n="77" d="100"/>
        </p:scale>
        <p:origin x="185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microsoft.com/office/2016/11/relationships/changesInfo" Target="changesInfos/changesInfo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Gyorick" userId="d202b03c531e3b19" providerId="LiveId" clId="{4D8D5B5D-F0BF-4008-BDAB-F221B29306A3}"/>
    <pc:docChg chg="custSel addSld modSld">
      <pc:chgData name="Kevin Gyorick" userId="d202b03c531e3b19" providerId="LiveId" clId="{4D8D5B5D-F0BF-4008-BDAB-F221B29306A3}" dt="2021-03-19T17:55:18.762" v="59" actId="1076"/>
      <pc:docMkLst>
        <pc:docMk/>
      </pc:docMkLst>
      <pc:sldChg chg="addSp delSp modSp new mod setBg setClrOvrMap">
        <pc:chgData name="Kevin Gyorick" userId="d202b03c531e3b19" providerId="LiveId" clId="{4D8D5B5D-F0BF-4008-BDAB-F221B29306A3}" dt="2021-03-19T17:55:18.762" v="59" actId="1076"/>
        <pc:sldMkLst>
          <pc:docMk/>
          <pc:sldMk cId="4073698466" sldId="284"/>
        </pc:sldMkLst>
        <pc:spChg chg="add del mod">
          <ac:chgData name="Kevin Gyorick" userId="d202b03c531e3b19" providerId="LiveId" clId="{4D8D5B5D-F0BF-4008-BDAB-F221B29306A3}" dt="2021-03-19T17:54:37.380" v="12" actId="26606"/>
          <ac:spMkLst>
            <pc:docMk/>
            <pc:sldMk cId="4073698466" sldId="284"/>
            <ac:spMk id="2" creationId="{5F14294E-A805-444A-945E-F4C9CC462000}"/>
          </ac:spMkLst>
        </pc:spChg>
        <pc:spChg chg="add del">
          <ac:chgData name="Kevin Gyorick" userId="d202b03c531e3b19" providerId="LiveId" clId="{4D8D5B5D-F0BF-4008-BDAB-F221B29306A3}" dt="2021-03-19T17:54:37.380" v="12" actId="26606"/>
          <ac:spMkLst>
            <pc:docMk/>
            <pc:sldMk cId="4073698466" sldId="284"/>
            <ac:spMk id="3" creationId="{10217CAC-A5BC-46CA-BCA2-CE328EA333C2}"/>
          </ac:spMkLst>
        </pc:spChg>
        <pc:spChg chg="add del mod">
          <ac:chgData name="Kevin Gyorick" userId="d202b03c531e3b19" providerId="LiveId" clId="{4D8D5B5D-F0BF-4008-BDAB-F221B29306A3}" dt="2021-03-19T17:54:27.548" v="2"/>
          <ac:spMkLst>
            <pc:docMk/>
            <pc:sldMk cId="4073698466" sldId="284"/>
            <ac:spMk id="4" creationId="{5A694967-3CB7-4515-9085-B8AB79B932EA}"/>
          </ac:spMkLst>
        </pc:spChg>
        <pc:spChg chg="add del mod">
          <ac:chgData name="Kevin Gyorick" userId="d202b03c531e3b19" providerId="LiveId" clId="{4D8D5B5D-F0BF-4008-BDAB-F221B29306A3}" dt="2021-03-19T17:54:27.548" v="2"/>
          <ac:spMkLst>
            <pc:docMk/>
            <pc:sldMk cId="4073698466" sldId="284"/>
            <ac:spMk id="5" creationId="{2928C350-7F0D-4FF1-B657-3C34EA3B782F}"/>
          </ac:spMkLst>
        </pc:spChg>
        <pc:spChg chg="add mod">
          <ac:chgData name="Kevin Gyorick" userId="d202b03c531e3b19" providerId="LiveId" clId="{4D8D5B5D-F0BF-4008-BDAB-F221B29306A3}" dt="2021-03-19T17:55:18.762" v="59" actId="1076"/>
          <ac:spMkLst>
            <pc:docMk/>
            <pc:sldMk cId="4073698466" sldId="284"/>
            <ac:spMk id="6" creationId="{73C6EFBB-DDFC-4714-AD56-CAD618C706FA}"/>
          </ac:spMkLst>
        </pc:spChg>
        <pc:spChg chg="add">
          <ac:chgData name="Kevin Gyorick" userId="d202b03c531e3b19" providerId="LiveId" clId="{4D8D5B5D-F0BF-4008-BDAB-F221B29306A3}" dt="2021-03-19T17:54:37.380" v="12" actId="26606"/>
          <ac:spMkLst>
            <pc:docMk/>
            <pc:sldMk cId="4073698466" sldId="284"/>
            <ac:spMk id="10" creationId="{5F9F5EB8-AB42-47FD-8F4A-176C0A4B1B0A}"/>
          </ac:spMkLst>
        </pc:spChg>
        <pc:spChg chg="add">
          <ac:chgData name="Kevin Gyorick" userId="d202b03c531e3b19" providerId="LiveId" clId="{4D8D5B5D-F0BF-4008-BDAB-F221B29306A3}" dt="2021-03-19T17:54:37.380" v="12" actId="26606"/>
          <ac:spMkLst>
            <pc:docMk/>
            <pc:sldMk cId="4073698466" sldId="284"/>
            <ac:spMk id="12" creationId="{C67564D6-576C-45C9-B7EA-F7701B149F73}"/>
          </ac:spMkLst>
        </pc:spChg>
        <pc:spChg chg="add">
          <ac:chgData name="Kevin Gyorick" userId="d202b03c531e3b19" providerId="LiveId" clId="{4D8D5B5D-F0BF-4008-BDAB-F221B29306A3}" dt="2021-03-19T17:54:37.380" v="12" actId="26606"/>
          <ac:spMkLst>
            <pc:docMk/>
            <pc:sldMk cId="4073698466" sldId="284"/>
            <ac:spMk id="14" creationId="{F9060CEE-D73E-44ED-A407-C828C9E4D942}"/>
          </ac:spMkLst>
        </pc:spChg>
        <pc:spChg chg="add">
          <ac:chgData name="Kevin Gyorick" userId="d202b03c531e3b19" providerId="LiveId" clId="{4D8D5B5D-F0BF-4008-BDAB-F221B29306A3}" dt="2021-03-19T17:54:37.380" v="12" actId="26606"/>
          <ac:spMkLst>
            <pc:docMk/>
            <pc:sldMk cId="4073698466" sldId="284"/>
            <ac:spMk id="16" creationId="{AF0B544C-FD6C-42D8-B6B7-DDF7E60D035D}"/>
          </ac:spMkLst>
        </pc:spChg>
        <pc:picChg chg="add">
          <ac:chgData name="Kevin Gyorick" userId="d202b03c531e3b19" providerId="LiveId" clId="{4D8D5B5D-F0BF-4008-BDAB-F221B29306A3}" dt="2021-03-19T17:54:37.380" v="12" actId="26606"/>
          <ac:picMkLst>
            <pc:docMk/>
            <pc:sldMk cId="4073698466" sldId="284"/>
            <ac:picMk id="7" creationId="{5B7723E2-8423-4908-B38C-08554987CE4D}"/>
          </ac:picMkLst>
        </pc:pic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4DA7E8-F346-438D-805B-E1896760F42E}"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FBC0D50A-0E45-4367-BB95-3FF6DCE69E51}">
      <dgm:prSet/>
      <dgm:spPr/>
      <dgm:t>
        <a:bodyPr/>
        <a:lstStyle/>
        <a:p>
          <a:r>
            <a:rPr lang="en-US"/>
            <a:t>Time and user-visiting information can be used in product mining for a web application to recommend products the customer is more likely to buy. </a:t>
          </a:r>
        </a:p>
      </dgm:t>
    </dgm:pt>
    <dgm:pt modelId="{2F069F0C-07B8-4EAB-B823-C83C49F4E9AE}" type="parTrans" cxnId="{1AC0F130-3131-46C6-8C3E-61F0D5C64448}">
      <dgm:prSet/>
      <dgm:spPr/>
      <dgm:t>
        <a:bodyPr/>
        <a:lstStyle/>
        <a:p>
          <a:endParaRPr lang="en-US"/>
        </a:p>
      </dgm:t>
    </dgm:pt>
    <dgm:pt modelId="{A0202ADB-8A49-46E2-AD60-1E89B6C3A65F}" type="sibTrans" cxnId="{1AC0F130-3131-46C6-8C3E-61F0D5C64448}">
      <dgm:prSet/>
      <dgm:spPr/>
      <dgm:t>
        <a:bodyPr/>
        <a:lstStyle/>
        <a:p>
          <a:endParaRPr lang="en-US"/>
        </a:p>
      </dgm:t>
    </dgm:pt>
    <dgm:pt modelId="{06A5B64D-D469-458F-A56B-A49BA34D6B8E}">
      <dgm:prSet/>
      <dgm:spPr/>
      <dgm:t>
        <a:bodyPr/>
        <a:lstStyle/>
        <a:p>
          <a:r>
            <a:rPr lang="en-US" dirty="0"/>
            <a:t>An admin panel can be created for the classifiers </a:t>
          </a:r>
          <a:r>
            <a:rPr lang="en-US"/>
            <a:t>that will </a:t>
          </a:r>
          <a:r>
            <a:rPr lang="en-US" dirty="0"/>
            <a:t>show the application admin the results of the classifier at a glance right on the site they’re managing. </a:t>
          </a:r>
        </a:p>
      </dgm:t>
    </dgm:pt>
    <dgm:pt modelId="{E2F34F56-E9C9-40AA-B55E-7C1399736EDD}" type="parTrans" cxnId="{F0ECAB2D-1934-40B0-B87E-FAD94E470D19}">
      <dgm:prSet/>
      <dgm:spPr/>
      <dgm:t>
        <a:bodyPr/>
        <a:lstStyle/>
        <a:p>
          <a:endParaRPr lang="en-US"/>
        </a:p>
      </dgm:t>
    </dgm:pt>
    <dgm:pt modelId="{E1ECDFF6-17EB-4E9C-8F28-E154D0CFDB78}" type="sibTrans" cxnId="{F0ECAB2D-1934-40B0-B87E-FAD94E470D19}">
      <dgm:prSet/>
      <dgm:spPr/>
      <dgm:t>
        <a:bodyPr/>
        <a:lstStyle/>
        <a:p>
          <a:endParaRPr lang="en-US"/>
        </a:p>
      </dgm:t>
    </dgm:pt>
    <dgm:pt modelId="{32D31E80-C8F6-449B-B32C-04CE04E04412}">
      <dgm:prSet/>
      <dgm:spPr/>
      <dgm:t>
        <a:bodyPr/>
        <a:lstStyle/>
        <a:p>
          <a:r>
            <a:rPr lang="en-US"/>
            <a:t>Other classification techniques can be tested for classifying web news to check if they can further reduce space and time complexity along with other advantages over the classifiers tested here.</a:t>
          </a:r>
        </a:p>
      </dgm:t>
    </dgm:pt>
    <dgm:pt modelId="{8332AD41-0152-4797-82EE-1DAAC9033363}" type="parTrans" cxnId="{0CAF8FD1-00E0-4020-9870-79FFEE918F2B}">
      <dgm:prSet/>
      <dgm:spPr/>
      <dgm:t>
        <a:bodyPr/>
        <a:lstStyle/>
        <a:p>
          <a:endParaRPr lang="en-US"/>
        </a:p>
      </dgm:t>
    </dgm:pt>
    <dgm:pt modelId="{63C463DF-4E31-4979-848A-877A24BF94EC}" type="sibTrans" cxnId="{0CAF8FD1-00E0-4020-9870-79FFEE918F2B}">
      <dgm:prSet/>
      <dgm:spPr/>
      <dgm:t>
        <a:bodyPr/>
        <a:lstStyle/>
        <a:p>
          <a:endParaRPr lang="en-US"/>
        </a:p>
      </dgm:t>
    </dgm:pt>
    <dgm:pt modelId="{6BE3695E-B009-4E5B-B7AB-41012DD24866}" type="pres">
      <dgm:prSet presAssocID="{D54DA7E8-F346-438D-805B-E1896760F42E}" presName="linear" presStyleCnt="0">
        <dgm:presLayoutVars>
          <dgm:animLvl val="lvl"/>
          <dgm:resizeHandles val="exact"/>
        </dgm:presLayoutVars>
      </dgm:prSet>
      <dgm:spPr/>
    </dgm:pt>
    <dgm:pt modelId="{6012029D-BF6C-4497-A036-FBD1EF98C518}" type="pres">
      <dgm:prSet presAssocID="{FBC0D50A-0E45-4367-BB95-3FF6DCE69E51}" presName="parentText" presStyleLbl="node1" presStyleIdx="0" presStyleCnt="3">
        <dgm:presLayoutVars>
          <dgm:chMax val="0"/>
          <dgm:bulletEnabled val="1"/>
        </dgm:presLayoutVars>
      </dgm:prSet>
      <dgm:spPr/>
    </dgm:pt>
    <dgm:pt modelId="{FC3411A3-5D83-4883-82A8-1BA8F10968F2}" type="pres">
      <dgm:prSet presAssocID="{A0202ADB-8A49-46E2-AD60-1E89B6C3A65F}" presName="spacer" presStyleCnt="0"/>
      <dgm:spPr/>
    </dgm:pt>
    <dgm:pt modelId="{5A56D64F-9DFC-4F3F-9783-D0F242712109}" type="pres">
      <dgm:prSet presAssocID="{06A5B64D-D469-458F-A56B-A49BA34D6B8E}" presName="parentText" presStyleLbl="node1" presStyleIdx="1" presStyleCnt="3">
        <dgm:presLayoutVars>
          <dgm:chMax val="0"/>
          <dgm:bulletEnabled val="1"/>
        </dgm:presLayoutVars>
      </dgm:prSet>
      <dgm:spPr/>
    </dgm:pt>
    <dgm:pt modelId="{0AC11024-D567-47E2-B65B-060C66F36F77}" type="pres">
      <dgm:prSet presAssocID="{E1ECDFF6-17EB-4E9C-8F28-E154D0CFDB78}" presName="spacer" presStyleCnt="0"/>
      <dgm:spPr/>
    </dgm:pt>
    <dgm:pt modelId="{5DA9E347-F2A8-4EFE-A7A1-6F9910434875}" type="pres">
      <dgm:prSet presAssocID="{32D31E80-C8F6-449B-B32C-04CE04E04412}" presName="parentText" presStyleLbl="node1" presStyleIdx="2" presStyleCnt="3">
        <dgm:presLayoutVars>
          <dgm:chMax val="0"/>
          <dgm:bulletEnabled val="1"/>
        </dgm:presLayoutVars>
      </dgm:prSet>
      <dgm:spPr/>
    </dgm:pt>
  </dgm:ptLst>
  <dgm:cxnLst>
    <dgm:cxn modelId="{F0ECAB2D-1934-40B0-B87E-FAD94E470D19}" srcId="{D54DA7E8-F346-438D-805B-E1896760F42E}" destId="{06A5B64D-D469-458F-A56B-A49BA34D6B8E}" srcOrd="1" destOrd="0" parTransId="{E2F34F56-E9C9-40AA-B55E-7C1399736EDD}" sibTransId="{E1ECDFF6-17EB-4E9C-8F28-E154D0CFDB78}"/>
    <dgm:cxn modelId="{1AC0F130-3131-46C6-8C3E-61F0D5C64448}" srcId="{D54DA7E8-F346-438D-805B-E1896760F42E}" destId="{FBC0D50A-0E45-4367-BB95-3FF6DCE69E51}" srcOrd="0" destOrd="0" parTransId="{2F069F0C-07B8-4EAB-B823-C83C49F4E9AE}" sibTransId="{A0202ADB-8A49-46E2-AD60-1E89B6C3A65F}"/>
    <dgm:cxn modelId="{1210527C-58D4-4D5E-B5AC-3EE44BD8D5A7}" type="presOf" srcId="{06A5B64D-D469-458F-A56B-A49BA34D6B8E}" destId="{5A56D64F-9DFC-4F3F-9783-D0F242712109}" srcOrd="0" destOrd="0" presId="urn:microsoft.com/office/officeart/2005/8/layout/vList2"/>
    <dgm:cxn modelId="{135B79AE-5DCE-43A1-A396-39E48635F16C}" type="presOf" srcId="{FBC0D50A-0E45-4367-BB95-3FF6DCE69E51}" destId="{6012029D-BF6C-4497-A036-FBD1EF98C518}" srcOrd="0" destOrd="0" presId="urn:microsoft.com/office/officeart/2005/8/layout/vList2"/>
    <dgm:cxn modelId="{6192AEC9-5435-4C15-B568-4127E97082BF}" type="presOf" srcId="{D54DA7E8-F346-438D-805B-E1896760F42E}" destId="{6BE3695E-B009-4E5B-B7AB-41012DD24866}" srcOrd="0" destOrd="0" presId="urn:microsoft.com/office/officeart/2005/8/layout/vList2"/>
    <dgm:cxn modelId="{0CAF8FD1-00E0-4020-9870-79FFEE918F2B}" srcId="{D54DA7E8-F346-438D-805B-E1896760F42E}" destId="{32D31E80-C8F6-449B-B32C-04CE04E04412}" srcOrd="2" destOrd="0" parTransId="{8332AD41-0152-4797-82EE-1DAAC9033363}" sibTransId="{63C463DF-4E31-4979-848A-877A24BF94EC}"/>
    <dgm:cxn modelId="{26623EDF-CAE5-4762-B4FD-1123DF0ED15B}" type="presOf" srcId="{32D31E80-C8F6-449B-B32C-04CE04E04412}" destId="{5DA9E347-F2A8-4EFE-A7A1-6F9910434875}" srcOrd="0" destOrd="0" presId="urn:microsoft.com/office/officeart/2005/8/layout/vList2"/>
    <dgm:cxn modelId="{359BC6BF-0375-47BC-961C-204090E2921D}" type="presParOf" srcId="{6BE3695E-B009-4E5B-B7AB-41012DD24866}" destId="{6012029D-BF6C-4497-A036-FBD1EF98C518}" srcOrd="0" destOrd="0" presId="urn:microsoft.com/office/officeart/2005/8/layout/vList2"/>
    <dgm:cxn modelId="{A8A3AD1A-922B-4B40-BF02-1300E5DE6DB4}" type="presParOf" srcId="{6BE3695E-B009-4E5B-B7AB-41012DD24866}" destId="{FC3411A3-5D83-4883-82A8-1BA8F10968F2}" srcOrd="1" destOrd="0" presId="urn:microsoft.com/office/officeart/2005/8/layout/vList2"/>
    <dgm:cxn modelId="{B8EE5AC7-391C-4265-A62A-AC387D5FF5B8}" type="presParOf" srcId="{6BE3695E-B009-4E5B-B7AB-41012DD24866}" destId="{5A56D64F-9DFC-4F3F-9783-D0F242712109}" srcOrd="2" destOrd="0" presId="urn:microsoft.com/office/officeart/2005/8/layout/vList2"/>
    <dgm:cxn modelId="{338368D4-77F2-4796-9026-6FF194DDB539}" type="presParOf" srcId="{6BE3695E-B009-4E5B-B7AB-41012DD24866}" destId="{0AC11024-D567-47E2-B65B-060C66F36F77}" srcOrd="3" destOrd="0" presId="urn:microsoft.com/office/officeart/2005/8/layout/vList2"/>
    <dgm:cxn modelId="{665C3CAE-B763-4A1B-96E6-34D421858B82}" type="presParOf" srcId="{6BE3695E-B009-4E5B-B7AB-41012DD24866}" destId="{5DA9E347-F2A8-4EFE-A7A1-6F991043487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012029D-BF6C-4497-A036-FBD1EF98C518}">
      <dsp:nvSpPr>
        <dsp:cNvPr id="0" name=""/>
        <dsp:cNvSpPr/>
      </dsp:nvSpPr>
      <dsp:spPr>
        <a:xfrm>
          <a:off x="0" y="23090"/>
          <a:ext cx="6605331" cy="14795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Time and user-visiting information can be used in product mining for a web application to recommend products the customer is more likely to buy. </a:t>
          </a:r>
        </a:p>
      </dsp:txBody>
      <dsp:txXfrm>
        <a:off x="72227" y="95317"/>
        <a:ext cx="6460877" cy="1335120"/>
      </dsp:txXfrm>
    </dsp:sp>
    <dsp:sp modelId="{5A56D64F-9DFC-4F3F-9783-D0F242712109}">
      <dsp:nvSpPr>
        <dsp:cNvPr id="0" name=""/>
        <dsp:cNvSpPr/>
      </dsp:nvSpPr>
      <dsp:spPr>
        <a:xfrm>
          <a:off x="0" y="1563145"/>
          <a:ext cx="6605331" cy="14795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dirty="0"/>
            <a:t>An admin panel can be created for the classifiers </a:t>
          </a:r>
          <a:r>
            <a:rPr lang="en-US" sz="2100" kern="1200"/>
            <a:t>that will </a:t>
          </a:r>
          <a:r>
            <a:rPr lang="en-US" sz="2100" kern="1200" dirty="0"/>
            <a:t>show the application admin the results of the classifier at a glance right on the site they’re managing. </a:t>
          </a:r>
        </a:p>
      </dsp:txBody>
      <dsp:txXfrm>
        <a:off x="72227" y="1635372"/>
        <a:ext cx="6460877" cy="1335120"/>
      </dsp:txXfrm>
    </dsp:sp>
    <dsp:sp modelId="{5DA9E347-F2A8-4EFE-A7A1-6F9910434875}">
      <dsp:nvSpPr>
        <dsp:cNvPr id="0" name=""/>
        <dsp:cNvSpPr/>
      </dsp:nvSpPr>
      <dsp:spPr>
        <a:xfrm>
          <a:off x="0" y="3103200"/>
          <a:ext cx="6605331" cy="147957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US" sz="2100" kern="1200"/>
            <a:t>Other classification techniques can be tested for classifying web news to check if they can further reduce space and time complexity along with other advantages over the classifiers tested here.</a:t>
          </a:r>
        </a:p>
      </dsp:txBody>
      <dsp:txXfrm>
        <a:off x="72227" y="3175427"/>
        <a:ext cx="6460877" cy="133512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2E3E149-7254-40BA-A08D-B7680EBC5B99}" type="datetimeFigureOut">
              <a:rPr lang="en-US" smtClean="0"/>
              <a:t>3/19/2021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711B5F-8834-492E-9992-A95F04D72276}" type="slidenum">
              <a:rPr lang="en-US" smtClean="0"/>
              <a:t>‹#›</a:t>
            </a:fld>
            <a:endParaRPr lang="en-US"/>
          </a:p>
        </p:txBody>
      </p:sp>
    </p:spTree>
    <p:extLst>
      <p:ext uri="{BB962C8B-B14F-4D97-AF65-F5344CB8AC3E}">
        <p14:creationId xmlns:p14="http://schemas.microsoft.com/office/powerpoint/2010/main" val="11808081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Hello my name is Kevin Gyorick and my supervisor is Dr. </a:t>
            </a:r>
            <a:r>
              <a:rPr lang="en-US" dirty="0" err="1"/>
              <a:t>Aos</a:t>
            </a:r>
            <a:r>
              <a:rPr lang="en-US" dirty="0"/>
              <a:t> we are with the department of Computer Science and Information Systems here at SVSU. I am here today to present our &lt;TITLE&gt;.</a:t>
            </a:r>
          </a:p>
        </p:txBody>
      </p:sp>
      <p:sp>
        <p:nvSpPr>
          <p:cNvPr id="4" name="Slide Number Placeholder 3"/>
          <p:cNvSpPr>
            <a:spLocks noGrp="1"/>
          </p:cNvSpPr>
          <p:nvPr>
            <p:ph type="sldNum" sz="quarter" idx="5"/>
          </p:nvPr>
        </p:nvSpPr>
        <p:spPr/>
        <p:txBody>
          <a:bodyPr/>
          <a:lstStyle/>
          <a:p>
            <a:fld id="{91711B5F-8834-492E-9992-A95F04D72276}" type="slidenum">
              <a:rPr lang="en-US" smtClean="0"/>
              <a:t>1</a:t>
            </a:fld>
            <a:endParaRPr lang="en-US"/>
          </a:p>
        </p:txBody>
      </p:sp>
    </p:spTree>
    <p:extLst>
      <p:ext uri="{BB962C8B-B14F-4D97-AF65-F5344CB8AC3E}">
        <p14:creationId xmlns:p14="http://schemas.microsoft.com/office/powerpoint/2010/main" val="40902460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Support vector machine was implemented using MATLAB R2020a’s </a:t>
            </a:r>
            <a:r>
              <a:rPr lang="en-US" dirty="0" err="1"/>
              <a:t>fitcecoc</a:t>
            </a:r>
            <a:r>
              <a:rPr lang="en-US" dirty="0"/>
              <a:t> function. The SVM achieved an accuracy of 95.04% making SVM the leading classification technique for the dataset. Since SVMs have no trouble handling large feature datasets. The ROC curve as seen in Figure 4 has an average area under the curve (AUC) of 99.4% for the SVM technique. Figure 5 shows the SVM is classifying most of the dataset correctly with a high average sensitivity of 94.97% and an average specificity of 5.03%. Health has the highest false negative rate at 6.4%. </a:t>
            </a:r>
          </a:p>
        </p:txBody>
      </p:sp>
      <p:sp>
        <p:nvSpPr>
          <p:cNvPr id="4" name="Slide Number Placeholder 3"/>
          <p:cNvSpPr>
            <a:spLocks noGrp="1"/>
          </p:cNvSpPr>
          <p:nvPr>
            <p:ph type="sldNum" sz="quarter" idx="5"/>
          </p:nvPr>
        </p:nvSpPr>
        <p:spPr/>
        <p:txBody>
          <a:bodyPr/>
          <a:lstStyle/>
          <a:p>
            <a:fld id="{91711B5F-8834-492E-9992-A95F04D72276}" type="slidenum">
              <a:rPr lang="en-US" smtClean="0"/>
              <a:t>17</a:t>
            </a:fld>
            <a:endParaRPr lang="en-US"/>
          </a:p>
        </p:txBody>
      </p:sp>
    </p:spTree>
    <p:extLst>
      <p:ext uri="{BB962C8B-B14F-4D97-AF65-F5344CB8AC3E}">
        <p14:creationId xmlns:p14="http://schemas.microsoft.com/office/powerpoint/2010/main" val="201338946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Decision tree was implemented using the MATLAB </a:t>
            </a:r>
            <a:r>
              <a:rPr lang="en-US" dirty="0" err="1"/>
              <a:t>fitctree</a:t>
            </a:r>
            <a:r>
              <a:rPr lang="en-US" dirty="0"/>
              <a:t> function. DT achieved an accuracy of 94.72% making DT the second best solution. The ROC curve in Figure 6 has an average AUC of 97.78% for the decision tree technique. Figure 7 shows the DT is classifying the dataset at an average sensitivity of 94.68% and an average specificity of 5.32%. Technology has the highest false negative rate at 7.2% just 0.1% higher than health.</a:t>
            </a:r>
          </a:p>
        </p:txBody>
      </p:sp>
      <p:sp>
        <p:nvSpPr>
          <p:cNvPr id="4" name="Slide Number Placeholder 3"/>
          <p:cNvSpPr>
            <a:spLocks noGrp="1"/>
          </p:cNvSpPr>
          <p:nvPr>
            <p:ph type="sldNum" sz="quarter" idx="5"/>
          </p:nvPr>
        </p:nvSpPr>
        <p:spPr/>
        <p:txBody>
          <a:bodyPr/>
          <a:lstStyle/>
          <a:p>
            <a:fld id="{91711B5F-8834-492E-9992-A95F04D72276}" type="slidenum">
              <a:rPr lang="en-US" smtClean="0"/>
              <a:t>18</a:t>
            </a:fld>
            <a:endParaRPr lang="en-US"/>
          </a:p>
        </p:txBody>
      </p:sp>
    </p:spTree>
    <p:extLst>
      <p:ext uri="{BB962C8B-B14F-4D97-AF65-F5344CB8AC3E}">
        <p14:creationId xmlns:p14="http://schemas.microsoft.com/office/powerpoint/2010/main" val="14793895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long short-term memory classifier was implemented with the MATLAB </a:t>
            </a:r>
            <a:r>
              <a:rPr lang="en-US" dirty="0" err="1"/>
              <a:t>trainNetwork</a:t>
            </a:r>
            <a:r>
              <a:rPr lang="en-US" dirty="0"/>
              <a:t> function. LSTM achieved an accuracy of 93.52% making LSTM the third best solution. The ROC curve as seen in Figure 8 has an average AUC of 99.3% for the LSTM technique. Figure 9 shows the LSTM classifier achieved an average sensitivity of 93.65% and an average specificity of 6.35%. Technology has the highest false negative rate at 9.6%.</a:t>
            </a:r>
          </a:p>
        </p:txBody>
      </p:sp>
      <p:sp>
        <p:nvSpPr>
          <p:cNvPr id="4" name="Slide Number Placeholder 3"/>
          <p:cNvSpPr>
            <a:spLocks noGrp="1"/>
          </p:cNvSpPr>
          <p:nvPr>
            <p:ph type="sldNum" sz="quarter" idx="5"/>
          </p:nvPr>
        </p:nvSpPr>
        <p:spPr/>
        <p:txBody>
          <a:bodyPr/>
          <a:lstStyle/>
          <a:p>
            <a:fld id="{91711B5F-8834-492E-9992-A95F04D72276}" type="slidenum">
              <a:rPr lang="en-US" smtClean="0"/>
              <a:t>19</a:t>
            </a:fld>
            <a:endParaRPr lang="en-US"/>
          </a:p>
        </p:txBody>
      </p:sp>
    </p:spTree>
    <p:extLst>
      <p:ext uri="{BB962C8B-B14F-4D97-AF65-F5344CB8AC3E}">
        <p14:creationId xmlns:p14="http://schemas.microsoft.com/office/powerpoint/2010/main" val="21612605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K-nearest neighbors was implemented using the MATLAB </a:t>
            </a:r>
            <a:r>
              <a:rPr lang="en-US" dirty="0" err="1"/>
              <a:t>fitcknn</a:t>
            </a:r>
            <a:r>
              <a:rPr lang="en-US" dirty="0"/>
              <a:t> function. </a:t>
            </a:r>
            <a:r>
              <a:rPr lang="en-US" dirty="0" err="1"/>
              <a:t>kNN</a:t>
            </a:r>
            <a:r>
              <a:rPr lang="en-US" dirty="0"/>
              <a:t> achieved an accuracy of 88.72% making </a:t>
            </a:r>
            <a:r>
              <a:rPr lang="en-US" dirty="0" err="1"/>
              <a:t>kNN</a:t>
            </a:r>
            <a:r>
              <a:rPr lang="en-US" dirty="0"/>
              <a:t> the worst solution. The ROC curve in Figure 10 has an average AUC of 97.99% for the </a:t>
            </a:r>
            <a:r>
              <a:rPr lang="en-US" dirty="0" err="1"/>
              <a:t>kNN</a:t>
            </a:r>
            <a:r>
              <a:rPr lang="en-US" dirty="0"/>
              <a:t> technique. Figure 11 shows the underperformance of the </a:t>
            </a:r>
            <a:r>
              <a:rPr lang="en-US" dirty="0" err="1"/>
              <a:t>kNN</a:t>
            </a:r>
            <a:r>
              <a:rPr lang="en-US" dirty="0"/>
              <a:t> classifier with only an average sensitivity of 88.73% and an average specificity of 11.27%. Technology was misidentified the most with a false negative rate of 13.3%.</a:t>
            </a:r>
          </a:p>
        </p:txBody>
      </p:sp>
      <p:sp>
        <p:nvSpPr>
          <p:cNvPr id="4" name="Slide Number Placeholder 3"/>
          <p:cNvSpPr>
            <a:spLocks noGrp="1"/>
          </p:cNvSpPr>
          <p:nvPr>
            <p:ph type="sldNum" sz="quarter" idx="5"/>
          </p:nvPr>
        </p:nvSpPr>
        <p:spPr/>
        <p:txBody>
          <a:bodyPr/>
          <a:lstStyle/>
          <a:p>
            <a:fld id="{91711B5F-8834-492E-9992-A95F04D72276}" type="slidenum">
              <a:rPr lang="en-US" smtClean="0"/>
              <a:t>20</a:t>
            </a:fld>
            <a:endParaRPr lang="en-US"/>
          </a:p>
        </p:txBody>
      </p:sp>
    </p:spTree>
    <p:extLst>
      <p:ext uri="{BB962C8B-B14F-4D97-AF65-F5344CB8AC3E}">
        <p14:creationId xmlns:p14="http://schemas.microsoft.com/office/powerpoint/2010/main" val="20063192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work we have presented today has been published in the Computers &amp; Security Journal, Elsevier that has an impact factor of 3.579</a:t>
            </a:r>
          </a:p>
        </p:txBody>
      </p:sp>
      <p:sp>
        <p:nvSpPr>
          <p:cNvPr id="4" name="Slide Number Placeholder 3"/>
          <p:cNvSpPr>
            <a:spLocks noGrp="1"/>
          </p:cNvSpPr>
          <p:nvPr>
            <p:ph type="sldNum" sz="quarter" idx="5"/>
          </p:nvPr>
        </p:nvSpPr>
        <p:spPr/>
        <p:txBody>
          <a:bodyPr/>
          <a:lstStyle/>
          <a:p>
            <a:fld id="{91711B5F-8834-492E-9992-A95F04D72276}" type="slidenum">
              <a:rPr lang="en-US" smtClean="0"/>
              <a:t>22</a:t>
            </a:fld>
            <a:endParaRPr lang="en-US"/>
          </a:p>
        </p:txBody>
      </p:sp>
    </p:spTree>
    <p:extLst>
      <p:ext uri="{BB962C8B-B14F-4D97-AF65-F5344CB8AC3E}">
        <p14:creationId xmlns:p14="http://schemas.microsoft.com/office/powerpoint/2010/main" val="181785966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solidFill>
                  <a:schemeClr val="tx2"/>
                </a:solidFill>
              </a:rPr>
              <a:t>The experiment along with other web mining research provides proof that classifiers are affective at sorting web news. </a:t>
            </a:r>
          </a:p>
          <a:p>
            <a:r>
              <a:rPr lang="en-US" sz="1200" dirty="0">
                <a:solidFill>
                  <a:schemeClr val="tx2"/>
                </a:solidFill>
              </a:rPr>
              <a:t>However, there is more research in web mining to be desired. For example…</a:t>
            </a:r>
            <a:endParaRPr lang="en-US" dirty="0"/>
          </a:p>
        </p:txBody>
      </p:sp>
      <p:sp>
        <p:nvSpPr>
          <p:cNvPr id="4" name="Slide Number Placeholder 3"/>
          <p:cNvSpPr>
            <a:spLocks noGrp="1"/>
          </p:cNvSpPr>
          <p:nvPr>
            <p:ph type="sldNum" sz="quarter" idx="5"/>
          </p:nvPr>
        </p:nvSpPr>
        <p:spPr/>
        <p:txBody>
          <a:bodyPr/>
          <a:lstStyle/>
          <a:p>
            <a:fld id="{91711B5F-8834-492E-9992-A95F04D72276}" type="slidenum">
              <a:rPr lang="en-US" smtClean="0"/>
              <a:t>24</a:t>
            </a:fld>
            <a:endParaRPr lang="en-US"/>
          </a:p>
        </p:txBody>
      </p:sp>
    </p:spTree>
    <p:extLst>
      <p:ext uri="{BB962C8B-B14F-4D97-AF65-F5344CB8AC3E}">
        <p14:creationId xmlns:p14="http://schemas.microsoft.com/office/powerpoint/2010/main" val="34997019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Point 1: In particular, services like shopping, billing, communication, and transportation can all be done with an internet browser or web page application instead of a sizeable application that is installed onto the device.</a:t>
            </a:r>
          </a:p>
          <a:p>
            <a:endParaRPr lang="en-US" dirty="0"/>
          </a:p>
          <a:p>
            <a:r>
              <a:rPr lang="en-US" dirty="0"/>
              <a:t>Point 2: Sites for serving web news have this issue since they have to serve thousands of users in short periods of time and have many articles to keep organized for easy filtering.</a:t>
            </a:r>
          </a:p>
          <a:p>
            <a:endParaRPr lang="en-US" dirty="0"/>
          </a:p>
          <a:p>
            <a:r>
              <a:rPr lang="en-US" dirty="0"/>
              <a:t>Point 3: Being able to load an application in seconds without installation attracts many users resulting in the need for huge amounts of computational power to serve users in seconds with the results they were expecting.</a:t>
            </a:r>
          </a:p>
        </p:txBody>
      </p:sp>
      <p:sp>
        <p:nvSpPr>
          <p:cNvPr id="4" name="Slide Number Placeholder 3"/>
          <p:cNvSpPr>
            <a:spLocks noGrp="1"/>
          </p:cNvSpPr>
          <p:nvPr>
            <p:ph type="sldNum" sz="quarter" idx="5"/>
          </p:nvPr>
        </p:nvSpPr>
        <p:spPr/>
        <p:txBody>
          <a:bodyPr/>
          <a:lstStyle/>
          <a:p>
            <a:fld id="{91711B5F-8834-492E-9992-A95F04D72276}" type="slidenum">
              <a:rPr lang="en-US" smtClean="0"/>
              <a:t>2</a:t>
            </a:fld>
            <a:endParaRPr lang="en-US"/>
          </a:p>
        </p:txBody>
      </p:sp>
    </p:spTree>
    <p:extLst>
      <p:ext uri="{BB962C8B-B14F-4D97-AF65-F5344CB8AC3E}">
        <p14:creationId xmlns:p14="http://schemas.microsoft.com/office/powerpoint/2010/main" val="10439271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proposed method consists of five steps. First we need to collect a list of web news document that we want to use. Then those documents will go through some pre processing. Next we need to be able to represent that data to the classifier. Finally we can use a classifier on the document and evaluate how well it performed. </a:t>
            </a:r>
          </a:p>
        </p:txBody>
      </p:sp>
      <p:sp>
        <p:nvSpPr>
          <p:cNvPr id="4" name="Slide Number Placeholder 3"/>
          <p:cNvSpPr>
            <a:spLocks noGrp="1"/>
          </p:cNvSpPr>
          <p:nvPr>
            <p:ph type="sldNum" sz="quarter" idx="5"/>
          </p:nvPr>
        </p:nvSpPr>
        <p:spPr/>
        <p:txBody>
          <a:bodyPr/>
          <a:lstStyle/>
          <a:p>
            <a:fld id="{91711B5F-8834-492E-9992-A95F04D72276}" type="slidenum">
              <a:rPr lang="en-US" smtClean="0"/>
              <a:t>3</a:t>
            </a:fld>
            <a:endParaRPr lang="en-US"/>
          </a:p>
        </p:txBody>
      </p:sp>
    </p:spTree>
    <p:extLst>
      <p:ext uri="{BB962C8B-B14F-4D97-AF65-F5344CB8AC3E}">
        <p14:creationId xmlns:p14="http://schemas.microsoft.com/office/powerpoint/2010/main" val="28359332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628650" lvl="1" indent="-171450">
              <a:buFont typeface="Arial" panose="020B0604020202020204" pitchFamily="34" charset="0"/>
              <a:buChar char="•"/>
            </a:pPr>
            <a:r>
              <a:rPr lang="en-US" dirty="0"/>
              <a:t>The documents were stripped of HTML and XML tags</a:t>
            </a:r>
          </a:p>
          <a:p>
            <a:pPr marL="628650" lvl="1" indent="-171450">
              <a:buFont typeface="Arial" panose="020B0604020202020204" pitchFamily="34" charset="0"/>
              <a:buChar char="•"/>
            </a:pPr>
            <a:endParaRPr lang="en-US" dirty="0"/>
          </a:p>
          <a:p>
            <a:pPr marL="628650" lvl="1" indent="-171450">
              <a:buFont typeface="Arial" panose="020B0604020202020204" pitchFamily="34" charset="0"/>
              <a:buChar char="•"/>
            </a:pPr>
            <a:r>
              <a:rPr lang="en-US" dirty="0"/>
              <a:t>Words that are considered noise were removed such as “is”, “the” and “it”</a:t>
            </a:r>
          </a:p>
          <a:p>
            <a:pPr marL="628650" lvl="1" indent="-171450">
              <a:buFont typeface="Arial" panose="020B0604020202020204" pitchFamily="34" charset="0"/>
              <a:buChar char="•"/>
            </a:pPr>
            <a:endParaRPr lang="en-US" dirty="0"/>
          </a:p>
          <a:p>
            <a:pPr marL="628650" lvl="1" indent="-171450">
              <a:buFont typeface="Arial" panose="020B0604020202020204" pitchFamily="34" charset="0"/>
              <a:buChar char="•"/>
            </a:pPr>
            <a:r>
              <a:rPr lang="en-US" dirty="0"/>
              <a:t>Punctuation and special symbols were also removed</a:t>
            </a:r>
          </a:p>
          <a:p>
            <a:pPr marL="628650" lvl="1" indent="-171450">
              <a:buFont typeface="Arial" panose="020B0604020202020204" pitchFamily="34" charset="0"/>
              <a:buChar char="•"/>
            </a:pPr>
            <a:endParaRPr lang="en-US" dirty="0"/>
          </a:p>
          <a:p>
            <a:pPr marL="628650" lvl="1" indent="-171450">
              <a:buFont typeface="Arial" panose="020B0604020202020204" pitchFamily="34" charset="0"/>
              <a:buChar char="•"/>
            </a:pPr>
            <a:r>
              <a:rPr lang="en-US" dirty="0"/>
              <a:t>All text was converted to lower case</a:t>
            </a:r>
          </a:p>
          <a:p>
            <a:pPr marL="628650" lvl="1" indent="-171450">
              <a:buFont typeface="Arial" panose="020B0604020202020204" pitchFamily="34" charset="0"/>
              <a:buChar char="•"/>
            </a:pPr>
            <a:endParaRPr lang="en-US" dirty="0"/>
          </a:p>
          <a:p>
            <a:pPr marL="628650" lvl="1" indent="-171450">
              <a:buFont typeface="Arial" panose="020B0604020202020204" pitchFamily="34" charset="0"/>
              <a:buChar char="•"/>
            </a:pPr>
            <a:r>
              <a:rPr lang="en-US" dirty="0"/>
              <a:t>the documents are tokenized turning the articles into arrays of meaningful words so the frequency of each word can be calculated</a:t>
            </a:r>
          </a:p>
          <a:p>
            <a:pPr marL="171450" indent="-171450">
              <a:buFont typeface="Arial" panose="020B0604020202020204" pitchFamily="34" charset="0"/>
              <a:buChar char="•"/>
            </a:pPr>
            <a:endParaRPr lang="en-US" dirty="0"/>
          </a:p>
          <a:p>
            <a:pPr marL="628650" lvl="1" indent="-171450">
              <a:buFont typeface="Arial" panose="020B0604020202020204" pitchFamily="34" charset="0"/>
              <a:buChar char="•"/>
            </a:pPr>
            <a:r>
              <a:rPr lang="en-US" dirty="0"/>
              <a:t>The infrequence words that appear two or fewer times are then removed along with short words of two or fewer letters and long words.</a:t>
            </a:r>
          </a:p>
          <a:p>
            <a:pPr marL="171450" indent="-171450">
              <a:buFont typeface="Arial" panose="020B0604020202020204" pitchFamily="34" charset="0"/>
              <a:buChar char="•"/>
            </a:pPr>
            <a:endParaRPr lang="en-US" dirty="0"/>
          </a:p>
          <a:p>
            <a:pPr marL="628650" lvl="1" indent="-171450">
              <a:buFont typeface="Arial" panose="020B0604020202020204" pitchFamily="34" charset="0"/>
              <a:buChar char="•"/>
            </a:pPr>
            <a:r>
              <a:rPr lang="en-US" dirty="0"/>
              <a:t>The words are then processed by Porter-Stemmer normalization algorithm [12], which removes common morphological and </a:t>
            </a:r>
            <a:r>
              <a:rPr lang="en-US" dirty="0" err="1"/>
              <a:t>inflexional</a:t>
            </a:r>
            <a:r>
              <a:rPr lang="en-US" dirty="0"/>
              <a:t> endings from English words leaving the stem of the word for example the words “running” and “runner” would become the word “run”. </a:t>
            </a:r>
          </a:p>
          <a:p>
            <a:pPr marL="171450" indent="-171450">
              <a:buFont typeface="Arial" panose="020B0604020202020204" pitchFamily="34" charset="0"/>
              <a:buChar char="•"/>
            </a:pPr>
            <a:endParaRPr lang="en-US" dirty="0"/>
          </a:p>
          <a:p>
            <a:pPr marL="628650" lvl="1" indent="-171450">
              <a:buFont typeface="Arial" panose="020B0604020202020204" pitchFamily="34" charset="0"/>
              <a:buChar char="•"/>
            </a:pPr>
            <a:r>
              <a:rPr lang="en-US" dirty="0"/>
              <a:t>After the above process, some documents will become empty, so they are removed from the array.</a:t>
            </a:r>
          </a:p>
        </p:txBody>
      </p:sp>
      <p:sp>
        <p:nvSpPr>
          <p:cNvPr id="4" name="Slide Number Placeholder 3"/>
          <p:cNvSpPr>
            <a:spLocks noGrp="1"/>
          </p:cNvSpPr>
          <p:nvPr>
            <p:ph type="sldNum" sz="quarter" idx="5"/>
          </p:nvPr>
        </p:nvSpPr>
        <p:spPr/>
        <p:txBody>
          <a:bodyPr/>
          <a:lstStyle/>
          <a:p>
            <a:fld id="{91711B5F-8834-492E-9992-A95F04D72276}" type="slidenum">
              <a:rPr lang="en-US" smtClean="0"/>
              <a:t>4</a:t>
            </a:fld>
            <a:endParaRPr lang="en-US"/>
          </a:p>
        </p:txBody>
      </p:sp>
    </p:spTree>
    <p:extLst>
      <p:ext uri="{BB962C8B-B14F-4D97-AF65-F5344CB8AC3E}">
        <p14:creationId xmlns:p14="http://schemas.microsoft.com/office/powerpoint/2010/main" val="6804685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2: which in the 2D sense with two classes consist of three parallel lines, two of these lines are known as the support vectors they boarder the closest data point(s) between classes. The last line marks the midpoint between the two support vectors. The hyperplane with the greatest distance between the two support vectors is the best fit.</a:t>
            </a:r>
          </a:p>
          <a:p>
            <a:endParaRPr lang="en-US" dirty="0"/>
          </a:p>
          <a:p>
            <a:r>
              <a:rPr lang="en-US" dirty="0"/>
              <a:t>Point 3: Popular kernel functions include polynomial as in Equation 1 and gaussian as in Equation 2. But there are many others. (radial basis function (RBF), </a:t>
            </a:r>
            <a:r>
              <a:rPr lang="en-US" dirty="0" err="1"/>
              <a:t>laplace</a:t>
            </a:r>
            <a:r>
              <a:rPr lang="en-US" dirty="0"/>
              <a:t> RBF, sigmoid, </a:t>
            </a:r>
            <a:r>
              <a:rPr lang="en-US" dirty="0" err="1"/>
              <a:t>anove</a:t>
            </a:r>
            <a:r>
              <a:rPr lang="en-US" dirty="0"/>
              <a:t> RBF, etc.)</a:t>
            </a:r>
          </a:p>
        </p:txBody>
      </p:sp>
      <p:sp>
        <p:nvSpPr>
          <p:cNvPr id="4" name="Slide Number Placeholder 3"/>
          <p:cNvSpPr>
            <a:spLocks noGrp="1"/>
          </p:cNvSpPr>
          <p:nvPr>
            <p:ph type="sldNum" sz="quarter" idx="5"/>
          </p:nvPr>
        </p:nvSpPr>
        <p:spPr/>
        <p:txBody>
          <a:bodyPr/>
          <a:lstStyle/>
          <a:p>
            <a:fld id="{91711B5F-8834-492E-9992-A95F04D72276}" type="slidenum">
              <a:rPr lang="en-US" smtClean="0"/>
              <a:t>6</a:t>
            </a:fld>
            <a:endParaRPr lang="en-US"/>
          </a:p>
        </p:txBody>
      </p:sp>
    </p:spTree>
    <p:extLst>
      <p:ext uri="{BB962C8B-B14F-4D97-AF65-F5344CB8AC3E}">
        <p14:creationId xmlns:p14="http://schemas.microsoft.com/office/powerpoint/2010/main" val="1504067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3: 1 being very unpredictable, a 50% chance and 0 being a guarantee, either a 0% or 100% chance. Where pi is the probability of a class </a:t>
            </a:r>
            <a:r>
              <a:rPr lang="en-US" dirty="0" err="1"/>
              <a:t>i</a:t>
            </a:r>
            <a:r>
              <a:rPr lang="en-US" dirty="0"/>
              <a:t> and c is the total classes.</a:t>
            </a:r>
          </a:p>
          <a:p>
            <a:endParaRPr lang="en-US" dirty="0"/>
          </a:p>
          <a:p>
            <a:endParaRPr lang="en-US" dirty="0"/>
          </a:p>
        </p:txBody>
      </p:sp>
      <p:sp>
        <p:nvSpPr>
          <p:cNvPr id="4" name="Slide Number Placeholder 3"/>
          <p:cNvSpPr>
            <a:spLocks noGrp="1"/>
          </p:cNvSpPr>
          <p:nvPr>
            <p:ph type="sldNum" sz="quarter" idx="5"/>
          </p:nvPr>
        </p:nvSpPr>
        <p:spPr/>
        <p:txBody>
          <a:bodyPr/>
          <a:lstStyle/>
          <a:p>
            <a:fld id="{91711B5F-8834-492E-9992-A95F04D72276}" type="slidenum">
              <a:rPr lang="en-US" smtClean="0"/>
              <a:t>7</a:t>
            </a:fld>
            <a:endParaRPr lang="en-US"/>
          </a:p>
        </p:txBody>
      </p:sp>
    </p:spTree>
    <p:extLst>
      <p:ext uri="{BB962C8B-B14F-4D97-AF65-F5344CB8AC3E}">
        <p14:creationId xmlns:p14="http://schemas.microsoft.com/office/powerpoint/2010/main" val="9386401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711B5F-8834-492E-9992-A95F04D72276}" type="slidenum">
              <a:rPr lang="en-US" smtClean="0"/>
              <a:t>8</a:t>
            </a:fld>
            <a:endParaRPr lang="en-US"/>
          </a:p>
        </p:txBody>
      </p:sp>
    </p:spTree>
    <p:extLst>
      <p:ext uri="{BB962C8B-B14F-4D97-AF65-F5344CB8AC3E}">
        <p14:creationId xmlns:p14="http://schemas.microsoft.com/office/powerpoint/2010/main" val="337995216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Point 1: If you are interested, below is a list of the meaning of each variable.</a:t>
            </a:r>
          </a:p>
        </p:txBody>
      </p:sp>
      <p:sp>
        <p:nvSpPr>
          <p:cNvPr id="4" name="Slide Number Placeholder 3"/>
          <p:cNvSpPr>
            <a:spLocks noGrp="1"/>
          </p:cNvSpPr>
          <p:nvPr>
            <p:ph type="sldNum" sz="quarter" idx="5"/>
          </p:nvPr>
        </p:nvSpPr>
        <p:spPr/>
        <p:txBody>
          <a:bodyPr/>
          <a:lstStyle/>
          <a:p>
            <a:fld id="{91711B5F-8834-492E-9992-A95F04D72276}" type="slidenum">
              <a:rPr lang="en-US" smtClean="0"/>
              <a:t>9</a:t>
            </a:fld>
            <a:endParaRPr lang="en-US"/>
          </a:p>
        </p:txBody>
      </p:sp>
    </p:spTree>
    <p:extLst>
      <p:ext uri="{BB962C8B-B14F-4D97-AF65-F5344CB8AC3E}">
        <p14:creationId xmlns:p14="http://schemas.microsoft.com/office/powerpoint/2010/main" val="245321467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1711B5F-8834-492E-9992-A95F04D72276}" type="slidenum">
              <a:rPr lang="en-US" smtClean="0"/>
              <a:t>14</a:t>
            </a:fld>
            <a:endParaRPr lang="en-US"/>
          </a:p>
        </p:txBody>
      </p:sp>
    </p:spTree>
    <p:extLst>
      <p:ext uri="{BB962C8B-B14F-4D97-AF65-F5344CB8AC3E}">
        <p14:creationId xmlns:p14="http://schemas.microsoft.com/office/powerpoint/2010/main" val="17528892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382F1C-4F6C-41E8-ABEA-8DEFFF65E557}"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E73E5-F373-4F29-A53A-21517D2BE637}" type="slidenum">
              <a:rPr lang="en-US" smtClean="0"/>
              <a:t>‹#›</a:t>
            </a:fld>
            <a:endParaRPr lang="en-US"/>
          </a:p>
        </p:txBody>
      </p:sp>
    </p:spTree>
    <p:extLst>
      <p:ext uri="{BB962C8B-B14F-4D97-AF65-F5344CB8AC3E}">
        <p14:creationId xmlns:p14="http://schemas.microsoft.com/office/powerpoint/2010/main" val="463023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382F1C-4F6C-41E8-ABEA-8DEFFF65E557}"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E73E5-F373-4F29-A53A-21517D2BE637}" type="slidenum">
              <a:rPr lang="en-US" smtClean="0"/>
              <a:t>‹#›</a:t>
            </a:fld>
            <a:endParaRPr lang="en-US"/>
          </a:p>
        </p:txBody>
      </p:sp>
    </p:spTree>
    <p:extLst>
      <p:ext uri="{BB962C8B-B14F-4D97-AF65-F5344CB8AC3E}">
        <p14:creationId xmlns:p14="http://schemas.microsoft.com/office/powerpoint/2010/main" val="4144674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02382F1C-4F6C-41E8-ABEA-8DEFFF65E557}" type="datetimeFigureOut">
              <a:rPr lang="en-US" smtClean="0"/>
              <a:t>3/19/2021</a:t>
            </a:fld>
            <a:endParaRPr lang="en-US"/>
          </a:p>
        </p:txBody>
      </p:sp>
      <p:sp>
        <p:nvSpPr>
          <p:cNvPr id="5" name="Footer Placeholder 4"/>
          <p:cNvSpPr>
            <a:spLocks noGrp="1"/>
          </p:cNvSpPr>
          <p:nvPr>
            <p:ph type="ftr" sz="quarter" idx="11"/>
          </p:nvPr>
        </p:nvSpPr>
        <p:spPr>
          <a:xfrm>
            <a:off x="3776135" y="6422854"/>
            <a:ext cx="4279669" cy="365125"/>
          </a:xfrm>
        </p:spPr>
        <p:txBody>
          <a:bodyPr/>
          <a:lstStyle/>
          <a:p>
            <a:endParaRPr lang="en-US"/>
          </a:p>
        </p:txBody>
      </p:sp>
      <p:sp>
        <p:nvSpPr>
          <p:cNvPr id="6" name="Slide Number Placeholder 5"/>
          <p:cNvSpPr>
            <a:spLocks noGrp="1"/>
          </p:cNvSpPr>
          <p:nvPr>
            <p:ph type="sldNum" sz="quarter" idx="12"/>
          </p:nvPr>
        </p:nvSpPr>
        <p:spPr>
          <a:xfrm>
            <a:off x="8073048" y="6422854"/>
            <a:ext cx="879759" cy="365125"/>
          </a:xfrm>
        </p:spPr>
        <p:txBody>
          <a:bodyPr/>
          <a:lstStyle/>
          <a:p>
            <a:fld id="{8FEE73E5-F373-4F29-A53A-21517D2BE637}" type="slidenum">
              <a:rPr lang="en-US" smtClean="0"/>
              <a:t>‹#›</a:t>
            </a:fld>
            <a:endParaRPr lang="en-US"/>
          </a:p>
        </p:txBody>
      </p:sp>
    </p:spTree>
    <p:extLst>
      <p:ext uri="{BB962C8B-B14F-4D97-AF65-F5344CB8AC3E}">
        <p14:creationId xmlns:p14="http://schemas.microsoft.com/office/powerpoint/2010/main" val="25117951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382F1C-4F6C-41E8-ABEA-8DEFFF65E557}" type="datetimeFigureOut">
              <a:rPr lang="en-US" smtClean="0"/>
              <a:t>3/19/2021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EE73E5-F373-4F29-A53A-21517D2BE637}" type="slidenum">
              <a:rPr lang="en-US" smtClean="0"/>
              <a:t>‹#›</a:t>
            </a:fld>
            <a:endParaRPr lang="en-US"/>
          </a:p>
        </p:txBody>
      </p:sp>
    </p:spTree>
    <p:extLst>
      <p:ext uri="{BB962C8B-B14F-4D97-AF65-F5344CB8AC3E}">
        <p14:creationId xmlns:p14="http://schemas.microsoft.com/office/powerpoint/2010/main" val="2533598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02382F1C-4F6C-41E8-ABEA-8DEFFF65E557}" type="datetimeFigureOut">
              <a:rPr lang="en-US" smtClean="0"/>
              <a:t>3/19/2021</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8FEE73E5-F373-4F29-A53A-21517D2BE637}" type="slidenum">
              <a:rPr lang="en-US" smtClean="0"/>
              <a:t>‹#›</a:t>
            </a:fld>
            <a:endParaRPr lang="en-US"/>
          </a:p>
        </p:txBody>
      </p:sp>
    </p:spTree>
    <p:extLst>
      <p:ext uri="{BB962C8B-B14F-4D97-AF65-F5344CB8AC3E}">
        <p14:creationId xmlns:p14="http://schemas.microsoft.com/office/powerpoint/2010/main" val="2302285053"/>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2382F1C-4F6C-41E8-ABEA-8DEFFF65E557}"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EE73E5-F373-4F29-A53A-21517D2BE637}" type="slidenum">
              <a:rPr lang="en-US" smtClean="0"/>
              <a:t>‹#›</a:t>
            </a:fld>
            <a:endParaRPr lang="en-US"/>
          </a:p>
        </p:txBody>
      </p:sp>
    </p:spTree>
    <p:extLst>
      <p:ext uri="{BB962C8B-B14F-4D97-AF65-F5344CB8AC3E}">
        <p14:creationId xmlns:p14="http://schemas.microsoft.com/office/powerpoint/2010/main" val="5467948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382F1C-4F6C-41E8-ABEA-8DEFFF65E557}" type="datetimeFigureOut">
              <a:rPr lang="en-US" smtClean="0"/>
              <a:t>3/19/2021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FEE73E5-F373-4F29-A53A-21517D2BE637}" type="slidenum">
              <a:rPr lang="en-US" smtClean="0"/>
              <a:t>‹#›</a:t>
            </a:fld>
            <a:endParaRPr lang="en-US"/>
          </a:p>
        </p:txBody>
      </p:sp>
    </p:spTree>
    <p:extLst>
      <p:ext uri="{BB962C8B-B14F-4D97-AF65-F5344CB8AC3E}">
        <p14:creationId xmlns:p14="http://schemas.microsoft.com/office/powerpoint/2010/main" val="1224271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2382F1C-4F6C-41E8-ABEA-8DEFFF65E557}" type="datetimeFigureOut">
              <a:rPr lang="en-US" smtClean="0"/>
              <a:t>3/19/2021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FEE73E5-F373-4F29-A53A-21517D2BE637}" type="slidenum">
              <a:rPr lang="en-US" smtClean="0"/>
              <a:t>‹#›</a:t>
            </a:fld>
            <a:endParaRPr lang="en-US"/>
          </a:p>
        </p:txBody>
      </p:sp>
    </p:spTree>
    <p:extLst>
      <p:ext uri="{BB962C8B-B14F-4D97-AF65-F5344CB8AC3E}">
        <p14:creationId xmlns:p14="http://schemas.microsoft.com/office/powerpoint/2010/main" val="7558420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2382F1C-4F6C-41E8-ABEA-8DEFFF65E557}" type="datetimeFigureOut">
              <a:rPr lang="en-US" smtClean="0"/>
              <a:t>3/19/2021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FEE73E5-F373-4F29-A53A-21517D2BE637}" type="slidenum">
              <a:rPr lang="en-US" smtClean="0"/>
              <a:t>‹#›</a:t>
            </a:fld>
            <a:endParaRPr lang="en-US"/>
          </a:p>
        </p:txBody>
      </p:sp>
    </p:spTree>
    <p:extLst>
      <p:ext uri="{BB962C8B-B14F-4D97-AF65-F5344CB8AC3E}">
        <p14:creationId xmlns:p14="http://schemas.microsoft.com/office/powerpoint/2010/main" val="41090700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382F1C-4F6C-41E8-ABEA-8DEFFF65E557}"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EE73E5-F373-4F29-A53A-21517D2BE637}" type="slidenum">
              <a:rPr lang="en-US" smtClean="0"/>
              <a:t>‹#›</a:t>
            </a:fld>
            <a:endParaRPr lang="en-US"/>
          </a:p>
        </p:txBody>
      </p:sp>
    </p:spTree>
    <p:extLst>
      <p:ext uri="{BB962C8B-B14F-4D97-AF65-F5344CB8AC3E}">
        <p14:creationId xmlns:p14="http://schemas.microsoft.com/office/powerpoint/2010/main" val="2206620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2382F1C-4F6C-41E8-ABEA-8DEFFF65E557}" type="datetimeFigureOut">
              <a:rPr lang="en-US" smtClean="0"/>
              <a:t>3/19/2021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EE73E5-F373-4F29-A53A-21517D2BE637}" type="slidenum">
              <a:rPr lang="en-US" smtClean="0"/>
              <a:t>‹#›</a:t>
            </a:fld>
            <a:endParaRPr lang="en-US"/>
          </a:p>
        </p:txBody>
      </p:sp>
    </p:spTree>
    <p:extLst>
      <p:ext uri="{BB962C8B-B14F-4D97-AF65-F5344CB8AC3E}">
        <p14:creationId xmlns:p14="http://schemas.microsoft.com/office/powerpoint/2010/main" val="1354117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02382F1C-4F6C-41E8-ABEA-8DEFFF65E557}" type="datetimeFigureOut">
              <a:rPr lang="en-US" smtClean="0"/>
              <a:t>3/19/2021</a:t>
            </a:fld>
            <a:endParaRPr lang="en-US"/>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8FEE73E5-F373-4F29-A53A-21517D2BE637}" type="slidenum">
              <a:rPr lang="en-US" smtClean="0"/>
              <a:t>‹#›</a:t>
            </a:fld>
            <a:endParaRPr lang="en-US"/>
          </a:p>
        </p:txBody>
      </p:sp>
    </p:spTree>
    <p:extLst>
      <p:ext uri="{BB962C8B-B14F-4D97-AF65-F5344CB8AC3E}">
        <p14:creationId xmlns:p14="http://schemas.microsoft.com/office/powerpoint/2010/main" val="1450732094"/>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0.xml"/><Relationship Id="rId1" Type="http://schemas.openxmlformats.org/officeDocument/2006/relationships/slideLayout" Target="../slideLayouts/slideLayout6.xml"/><Relationship Id="rId4" Type="http://schemas.openxmlformats.org/officeDocument/2006/relationships/image" Target="../media/image12.png"/></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14.png"/></Relationships>
</file>

<file path=ppt/slides/_rels/slide19.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2.xml"/><Relationship Id="rId1" Type="http://schemas.openxmlformats.org/officeDocument/2006/relationships/slideLayout" Target="../slideLayouts/slideLayout6.xml"/><Relationship Id="rId4" Type="http://schemas.openxmlformats.org/officeDocument/2006/relationships/image" Target="../media/image1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3.xml"/><Relationship Id="rId1" Type="http://schemas.openxmlformats.org/officeDocument/2006/relationships/slideLayout" Target="../slideLayouts/slideLayout6.xml"/><Relationship Id="rId4" Type="http://schemas.openxmlformats.org/officeDocument/2006/relationships/image" Target="../media/image18.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1.svg"/><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4806AD-9E2F-497C-9F6E-99890D0B0C04}"/>
              </a:ext>
            </a:extLst>
          </p:cNvPr>
          <p:cNvSpPr>
            <a:spLocks noGrp="1"/>
          </p:cNvSpPr>
          <p:nvPr>
            <p:ph type="ctrTitle"/>
          </p:nvPr>
        </p:nvSpPr>
        <p:spPr>
          <a:xfrm>
            <a:off x="365759" y="2166365"/>
            <a:ext cx="11471565" cy="1666600"/>
          </a:xfrm>
        </p:spPr>
        <p:txBody>
          <a:bodyPr>
            <a:normAutofit/>
          </a:bodyPr>
          <a:lstStyle/>
          <a:p>
            <a:r>
              <a:rPr lang="en-US" sz="4200" dirty="0"/>
              <a:t>Efficient Classification Model Of Web News Documents using Machine Learning Algorithms</a:t>
            </a:r>
          </a:p>
        </p:txBody>
      </p:sp>
      <p:sp>
        <p:nvSpPr>
          <p:cNvPr id="3" name="Subtitle 2">
            <a:extLst>
              <a:ext uri="{FF2B5EF4-FFF2-40B4-BE49-F238E27FC236}">
                <a16:creationId xmlns:a16="http://schemas.microsoft.com/office/drawing/2014/main" id="{3A9D6DD7-36DA-4059-992D-15C792A7DF50}"/>
              </a:ext>
            </a:extLst>
          </p:cNvPr>
          <p:cNvSpPr>
            <a:spLocks noGrp="1"/>
          </p:cNvSpPr>
          <p:nvPr>
            <p:ph type="subTitle" idx="1"/>
          </p:nvPr>
        </p:nvSpPr>
        <p:spPr>
          <a:xfrm>
            <a:off x="1524000" y="3996250"/>
            <a:ext cx="9144000" cy="2291816"/>
          </a:xfrm>
        </p:spPr>
        <p:txBody>
          <a:bodyPr>
            <a:normAutofit fontScale="92500" lnSpcReduction="20000"/>
          </a:bodyPr>
          <a:lstStyle/>
          <a:p>
            <a:r>
              <a:rPr lang="en-US" dirty="0"/>
              <a:t>Presented By: Kevin Gyorick</a:t>
            </a:r>
            <a:br>
              <a:rPr lang="en-US" dirty="0"/>
            </a:br>
            <a:br>
              <a:rPr lang="en-US" dirty="0"/>
            </a:br>
            <a:endParaRPr lang="en-US" dirty="0"/>
          </a:p>
          <a:p>
            <a:r>
              <a:rPr lang="en-US" dirty="0"/>
              <a:t>Supervisor</a:t>
            </a:r>
          </a:p>
          <a:p>
            <a:r>
              <a:rPr lang="en-US" dirty="0" err="1"/>
              <a:t>Aos</a:t>
            </a:r>
            <a:r>
              <a:rPr lang="en-US" dirty="0"/>
              <a:t> </a:t>
            </a:r>
            <a:r>
              <a:rPr lang="en-US" dirty="0" err="1"/>
              <a:t>Mulahuwaish</a:t>
            </a:r>
            <a:r>
              <a:rPr lang="en-US" dirty="0"/>
              <a:t>, PhD</a:t>
            </a:r>
          </a:p>
          <a:p>
            <a:r>
              <a:rPr lang="en-US" dirty="0"/>
              <a:t>Department of Computer Science and Information Systems</a:t>
            </a:r>
          </a:p>
          <a:p>
            <a:r>
              <a:rPr lang="en-US" dirty="0"/>
              <a:t>Saginaw Valley State University</a:t>
            </a:r>
          </a:p>
        </p:txBody>
      </p:sp>
    </p:spTree>
    <p:extLst>
      <p:ext uri="{BB962C8B-B14F-4D97-AF65-F5344CB8AC3E}">
        <p14:creationId xmlns:p14="http://schemas.microsoft.com/office/powerpoint/2010/main" val="1059765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18D53E2-5279-4AF5-A32F-3615A67D2C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solidFill>
            <a:schemeClr val="bg2"/>
          </a:solidFill>
          <a:ln>
            <a:noFill/>
          </a:ln>
        </p:spPr>
        <p:style>
          <a:lnRef idx="0">
            <a:scrgbClr r="0" g="0" b="0"/>
          </a:lnRef>
          <a:fillRef idx="1001">
            <a:schemeClr val="dk2"/>
          </a:fillRef>
          <a:effectRef idx="0">
            <a:scrgbClr r="0" g="0" b="0"/>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22432818-1B2C-408D-93F1-667C5008A2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0080" y="639097"/>
            <a:ext cx="3410810" cy="5578823"/>
          </a:xfrm>
          <a:prstGeom prst="rect">
            <a:avLst/>
          </a:prstGeom>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DB6CB54F-B930-4D1F-92D5-07BDE55FFE73}"/>
              </a:ext>
            </a:extLst>
          </p:cNvPr>
          <p:cNvSpPr>
            <a:spLocks noGrp="1"/>
          </p:cNvSpPr>
          <p:nvPr>
            <p:ph type="title"/>
          </p:nvPr>
        </p:nvSpPr>
        <p:spPr>
          <a:xfrm>
            <a:off x="973393" y="1042219"/>
            <a:ext cx="2713703" cy="4827638"/>
          </a:xfrm>
        </p:spPr>
        <p:txBody>
          <a:bodyPr>
            <a:normAutofit/>
          </a:bodyPr>
          <a:lstStyle/>
          <a:p>
            <a:r>
              <a:rPr lang="en-US" sz="3700">
                <a:solidFill>
                  <a:srgbClr val="099BDD"/>
                </a:solidFill>
              </a:rPr>
              <a:t>K-Nearest Neighbors</a:t>
            </a:r>
          </a:p>
        </p:txBody>
      </p:sp>
      <p:sp>
        <p:nvSpPr>
          <p:cNvPr id="3" name="Content Placeholder 2">
            <a:extLst>
              <a:ext uri="{FF2B5EF4-FFF2-40B4-BE49-F238E27FC236}">
                <a16:creationId xmlns:a16="http://schemas.microsoft.com/office/drawing/2014/main" id="{40B5F584-DB78-4CA0-A1A6-EAC38D1EB9B0}"/>
              </a:ext>
            </a:extLst>
          </p:cNvPr>
          <p:cNvSpPr>
            <a:spLocks noGrp="1"/>
          </p:cNvSpPr>
          <p:nvPr>
            <p:ph idx="1"/>
          </p:nvPr>
        </p:nvSpPr>
        <p:spPr>
          <a:xfrm>
            <a:off x="4384203" y="639098"/>
            <a:ext cx="7167717" cy="4038534"/>
          </a:xfrm>
        </p:spPr>
        <p:txBody>
          <a:bodyPr>
            <a:noAutofit/>
          </a:bodyPr>
          <a:lstStyle/>
          <a:p>
            <a:r>
              <a:rPr lang="en-US" sz="1800" dirty="0"/>
              <a:t>The </a:t>
            </a:r>
            <a:r>
              <a:rPr lang="en-US" sz="1800" dirty="0" err="1"/>
              <a:t>kNN</a:t>
            </a:r>
            <a:r>
              <a:rPr lang="en-US" sz="1800" dirty="0"/>
              <a:t> technique works by using documents from the training dataset after they are preprocessed to build its model. </a:t>
            </a:r>
          </a:p>
          <a:p>
            <a:r>
              <a:rPr lang="en-US" sz="1800" dirty="0"/>
              <a:t>The model uses the Euclidian distance equation shown in Equation 11. </a:t>
            </a:r>
          </a:p>
          <a:p>
            <a:r>
              <a:rPr lang="en-US" sz="1800" dirty="0"/>
              <a:t>The Euclidian distance is calculated between a new document from the test dataset that was also preprocessed, and all of the training data points.</a:t>
            </a:r>
          </a:p>
          <a:p>
            <a:r>
              <a:rPr lang="en-US" sz="1800" dirty="0"/>
              <a:t>After all the Euclidean distances are calculated for the new news document they are sorted from the smallest distances to the largest. </a:t>
            </a:r>
          </a:p>
          <a:p>
            <a:r>
              <a:rPr lang="en-US" sz="1800" dirty="0"/>
              <a:t>The k nearest data points are selected based on the distance and the mode class in the k points is used as the prediction. </a:t>
            </a:r>
          </a:p>
          <a:p>
            <a:r>
              <a:rPr lang="en-US" sz="1800" dirty="0"/>
              <a:t>The model is recreated many times with different values for k to see which k will produce the fewest errors when new data is introduced to the model.</a:t>
            </a:r>
          </a:p>
        </p:txBody>
      </p:sp>
      <p:pic>
        <p:nvPicPr>
          <p:cNvPr id="4" name="Picture 3">
            <a:extLst>
              <a:ext uri="{FF2B5EF4-FFF2-40B4-BE49-F238E27FC236}">
                <a16:creationId xmlns:a16="http://schemas.microsoft.com/office/drawing/2014/main" id="{571526BF-9FB0-4DA4-9E09-E013FBC7E629}"/>
              </a:ext>
            </a:extLst>
          </p:cNvPr>
          <p:cNvPicPr>
            <a:picLocks noChangeAspect="1"/>
          </p:cNvPicPr>
          <p:nvPr/>
        </p:nvPicPr>
        <p:blipFill>
          <a:blip r:embed="rId2"/>
          <a:stretch>
            <a:fillRect/>
          </a:stretch>
        </p:blipFill>
        <p:spPr>
          <a:xfrm>
            <a:off x="4546014" y="5316730"/>
            <a:ext cx="6844093" cy="1436881"/>
          </a:xfrm>
          <a:prstGeom prst="rect">
            <a:avLst/>
          </a:prstGeom>
        </p:spPr>
      </p:pic>
    </p:spTree>
    <p:extLst>
      <p:ext uri="{BB962C8B-B14F-4D97-AF65-F5344CB8AC3E}">
        <p14:creationId xmlns:p14="http://schemas.microsoft.com/office/powerpoint/2010/main" val="1463269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chemeClr val="bg2">
                <a:shade val="91000"/>
                <a:satMod val="105000"/>
              </a:schemeClr>
            </a:duotone>
          </a:blip>
          <a:tile tx="0" ty="0" sx="100000" sy="100000" flip="none" algn="tl"/>
        </a:blip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3E75778-8865-451E-A418-58B337FE5B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CC828AE3-FA58-43DF-B083-6AA3C102AF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8FA97750-BF1B-4517-ACD3-5424447E0259}"/>
              </a:ext>
            </a:extLst>
          </p:cNvPr>
          <p:cNvSpPr>
            <a:spLocks noGrp="1"/>
          </p:cNvSpPr>
          <p:nvPr>
            <p:ph type="title"/>
          </p:nvPr>
        </p:nvSpPr>
        <p:spPr>
          <a:xfrm>
            <a:off x="643468" y="1914860"/>
            <a:ext cx="10905066" cy="2474259"/>
          </a:xfrm>
        </p:spPr>
        <p:txBody>
          <a:bodyPr vert="horz" lIns="91440" tIns="45720" rIns="91440" bIns="45720" rtlCol="0" anchor="ctr">
            <a:normAutofit/>
          </a:bodyPr>
          <a:lstStyle/>
          <a:p>
            <a:r>
              <a:rPr lang="en-US" sz="4400">
                <a:solidFill>
                  <a:schemeClr val="tx1"/>
                </a:solidFill>
              </a:rPr>
              <a:t>Implementation and Testing of the Proposed Method</a:t>
            </a:r>
          </a:p>
        </p:txBody>
      </p:sp>
      <p:sp>
        <p:nvSpPr>
          <p:cNvPr id="12" name="Rectangle 11">
            <a:extLst>
              <a:ext uri="{FF2B5EF4-FFF2-40B4-BE49-F238E27FC236}">
                <a16:creationId xmlns:a16="http://schemas.microsoft.com/office/drawing/2014/main" id="{14AF9CD9-31C2-43D9-9F5C-A0E097262D5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5668" cy="2286000"/>
          </a:xfrm>
          <a:prstGeom prst="rect">
            <a:avLst/>
          </a:prstGeom>
          <a:solidFill>
            <a:schemeClr val="bg2">
              <a:lumMod val="7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a:extLst>
              <a:ext uri="{FF2B5EF4-FFF2-40B4-BE49-F238E27FC236}">
                <a16:creationId xmlns:a16="http://schemas.microsoft.com/office/drawing/2014/main" id="{5D643CBF-359A-4530-9CED-78D5097C2299}"/>
              </a:ext>
            </a:extLst>
          </p:cNvPr>
          <p:cNvSpPr>
            <a:spLocks noGrp="1"/>
          </p:cNvSpPr>
          <p:nvPr>
            <p:ph type="body" idx="1"/>
          </p:nvPr>
        </p:nvSpPr>
        <p:spPr>
          <a:xfrm>
            <a:off x="1524000" y="4927001"/>
            <a:ext cx="9144000" cy="1129553"/>
          </a:xfrm>
        </p:spPr>
        <p:txBody>
          <a:bodyPr vert="horz" lIns="91440" tIns="45720" rIns="91440" bIns="45720" rtlCol="0" anchor="ctr">
            <a:normAutofit/>
          </a:bodyPr>
          <a:lstStyle/>
          <a:p>
            <a:endParaRPr lang="en-US">
              <a:solidFill>
                <a:schemeClr val="tx1"/>
              </a:solidFill>
            </a:endParaRPr>
          </a:p>
        </p:txBody>
      </p:sp>
      <p:sp>
        <p:nvSpPr>
          <p:cNvPr id="14" name="Rectangle 13">
            <a:extLst>
              <a:ext uri="{FF2B5EF4-FFF2-40B4-BE49-F238E27FC236}">
                <a16:creationId xmlns:a16="http://schemas.microsoft.com/office/drawing/2014/main" id="{C0A57A26-ECBF-4A8A-B307-41F0BDD94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225772929"/>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E957058-57AD-46A9-BAE9-7145CB3504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2"/>
            <a:ext cx="12191998" cy="68580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A6D86F0-98E0-4468-9315-41BF7B0F2E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8D73DAA-ABCE-4EE5-BD6D-20FDFB6C2E68}"/>
              </a:ext>
            </a:extLst>
          </p:cNvPr>
          <p:cNvSpPr>
            <a:spLocks noGrp="1"/>
          </p:cNvSpPr>
          <p:nvPr>
            <p:ph type="title"/>
          </p:nvPr>
        </p:nvSpPr>
        <p:spPr>
          <a:xfrm>
            <a:off x="1041062" y="774550"/>
            <a:ext cx="2696285" cy="5443369"/>
          </a:xfrm>
        </p:spPr>
        <p:txBody>
          <a:bodyPr>
            <a:normAutofit/>
          </a:bodyPr>
          <a:lstStyle/>
          <a:p>
            <a:r>
              <a:rPr lang="en-US" sz="3600">
                <a:solidFill>
                  <a:schemeClr val="tx1"/>
                </a:solidFill>
              </a:rPr>
              <a:t>The Dataset</a:t>
            </a:r>
          </a:p>
        </p:txBody>
      </p:sp>
      <p:sp>
        <p:nvSpPr>
          <p:cNvPr id="12" name="Rectangle 11">
            <a:extLst>
              <a:ext uri="{FF2B5EF4-FFF2-40B4-BE49-F238E27FC236}">
                <a16:creationId xmlns:a16="http://schemas.microsoft.com/office/drawing/2014/main" id="{58946146-9FF7-4B29-97F2-EA1CB3876EC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19329" cy="6858000"/>
          </a:xfrm>
          <a:prstGeom prst="rect">
            <a:avLst/>
          </a:prstGeom>
          <a:solidFill>
            <a:schemeClr val="bg2">
              <a:alpha val="70000"/>
            </a:schemeClr>
          </a:solidFill>
          <a:ln>
            <a:no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en-US">
              <a:solidFill>
                <a:schemeClr val="accent2"/>
              </a:solidFill>
            </a:endParaRPr>
          </a:p>
        </p:txBody>
      </p:sp>
      <p:sp>
        <p:nvSpPr>
          <p:cNvPr id="3" name="Content Placeholder 2">
            <a:extLst>
              <a:ext uri="{FF2B5EF4-FFF2-40B4-BE49-F238E27FC236}">
                <a16:creationId xmlns:a16="http://schemas.microsoft.com/office/drawing/2014/main" id="{A30D7E45-FCD6-454D-BAE3-88A0BE3402FC}"/>
              </a:ext>
            </a:extLst>
          </p:cNvPr>
          <p:cNvSpPr>
            <a:spLocks noGrp="1"/>
          </p:cNvSpPr>
          <p:nvPr>
            <p:ph idx="1"/>
          </p:nvPr>
        </p:nvSpPr>
        <p:spPr>
          <a:xfrm>
            <a:off x="4699523" y="774551"/>
            <a:ext cx="6287476" cy="5443369"/>
          </a:xfrm>
        </p:spPr>
        <p:txBody>
          <a:bodyPr anchor="ctr">
            <a:normAutofit/>
          </a:bodyPr>
          <a:lstStyle/>
          <a:p>
            <a:r>
              <a:rPr lang="en-US" sz="1700"/>
              <a:t>The dataset being utilized to train the classification algorithms is the news aggregator dataset provided by “Center for Machine Learning and Intelligent Systems” – “Information system and computer science” – “University of California, Irvine”. </a:t>
            </a:r>
          </a:p>
          <a:p>
            <a:r>
              <a:rPr lang="en-US" sz="1700"/>
              <a:t>The dataset spans the period from October 4, 2014, to October 8, 2014. The news articles are in four different clusters that represent the content of the articles. The Artificial Intelligence Lab at the Faculty of Engineering, Roma Tre University – Italy originally provided the dataset [13]. </a:t>
            </a:r>
          </a:p>
          <a:p>
            <a:r>
              <a:rPr lang="en-US" sz="1700"/>
              <a:t>The dataset provides 422,937 news articles in four different categories, entertainment, science and technology, business, and health. </a:t>
            </a:r>
          </a:p>
          <a:p>
            <a:r>
              <a:rPr lang="en-US" sz="1700"/>
              <a:t>For the experiment 25,000 news articles were randomly chosen from all categories and for classification purposes divided into two subsets. The training dataset which includes 90% or 95% of the random dataset and the test dataset containing the remaining data in the random dataset.</a:t>
            </a:r>
          </a:p>
        </p:txBody>
      </p:sp>
    </p:spTree>
    <p:extLst>
      <p:ext uri="{BB962C8B-B14F-4D97-AF65-F5344CB8AC3E}">
        <p14:creationId xmlns:p14="http://schemas.microsoft.com/office/powerpoint/2010/main" val="3329165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025239F-A6FB-43A8-BD4A-3FB7C0B48D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a:extLst>
              <a:ext uri="{FF2B5EF4-FFF2-40B4-BE49-F238E27FC236}">
                <a16:creationId xmlns:a16="http://schemas.microsoft.com/office/drawing/2014/main" id="{9F5EF35B-201C-44F0-B571-2B74F95270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08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C0B45E6-04F0-4A9D-A84C-C02C27AD3BF8}"/>
              </a:ext>
            </a:extLst>
          </p:cNvPr>
          <p:cNvSpPr>
            <a:spLocks noGrp="1"/>
          </p:cNvSpPr>
          <p:nvPr>
            <p:ph type="title"/>
          </p:nvPr>
        </p:nvSpPr>
        <p:spPr>
          <a:xfrm>
            <a:off x="643467" y="816722"/>
            <a:ext cx="5598957" cy="990024"/>
          </a:xfrm>
        </p:spPr>
        <p:txBody>
          <a:bodyPr vert="horz" lIns="91440" tIns="45720" rIns="91440" bIns="45720" rtlCol="0" anchor="ctr">
            <a:normAutofit/>
          </a:bodyPr>
          <a:lstStyle/>
          <a:p>
            <a:pPr algn="ctr"/>
            <a:r>
              <a:rPr lang="en-US" sz="2400">
                <a:solidFill>
                  <a:schemeClr val="bg1"/>
                </a:solidFill>
              </a:rPr>
              <a:t>Dataset Distribution</a:t>
            </a:r>
          </a:p>
        </p:txBody>
      </p:sp>
      <p:sp>
        <p:nvSpPr>
          <p:cNvPr id="3" name="Content Placeholder 2">
            <a:extLst>
              <a:ext uri="{FF2B5EF4-FFF2-40B4-BE49-F238E27FC236}">
                <a16:creationId xmlns:a16="http://schemas.microsoft.com/office/drawing/2014/main" id="{FE413F8A-50DF-46B1-A3F2-D9140B9960CF}"/>
              </a:ext>
            </a:extLst>
          </p:cNvPr>
          <p:cNvSpPr>
            <a:spLocks noGrp="1"/>
          </p:cNvSpPr>
          <p:nvPr>
            <p:ph sz="half" idx="1"/>
          </p:nvPr>
        </p:nvSpPr>
        <p:spPr>
          <a:xfrm>
            <a:off x="643467" y="2011680"/>
            <a:ext cx="5598957" cy="4206240"/>
          </a:xfrm>
        </p:spPr>
        <p:txBody>
          <a:bodyPr vert="horz" lIns="91440" tIns="45720" rIns="91440" bIns="45720" rtlCol="0">
            <a:normAutofit/>
          </a:bodyPr>
          <a:lstStyle/>
          <a:p>
            <a:r>
              <a:rPr lang="en-US" sz="2000">
                <a:solidFill>
                  <a:schemeClr val="bg1"/>
                </a:solidFill>
              </a:rPr>
              <a:t>Figure 3 shows the distribution of the four different categories in the dataset used in the experiment. “b” denotes the business category, “e” denotes entertainment, “m” denotes health and “t” denotes science and technology</a:t>
            </a:r>
          </a:p>
        </p:txBody>
      </p:sp>
      <p:sp>
        <p:nvSpPr>
          <p:cNvPr id="15" name="Rectangle 14">
            <a:extLst>
              <a:ext uri="{FF2B5EF4-FFF2-40B4-BE49-F238E27FC236}">
                <a16:creationId xmlns:a16="http://schemas.microsoft.com/office/drawing/2014/main" id="{4BF33555-1B12-49B5-BADE-CEAB32216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1186" y="0"/>
            <a:ext cx="530081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EC19866C-7D08-448E-A164-2F43FAE50FAB}"/>
              </a:ext>
            </a:extLst>
          </p:cNvPr>
          <p:cNvPicPr>
            <a:picLocks noGrp="1" noChangeAspect="1"/>
          </p:cNvPicPr>
          <p:nvPr>
            <p:ph sz="half" idx="2"/>
          </p:nvPr>
        </p:nvPicPr>
        <p:blipFill>
          <a:blip r:embed="rId2"/>
          <a:stretch>
            <a:fillRect/>
          </a:stretch>
        </p:blipFill>
        <p:spPr>
          <a:xfrm>
            <a:off x="6891186" y="1224917"/>
            <a:ext cx="5294902" cy="4576308"/>
          </a:xfrm>
          <a:prstGeom prst="rect">
            <a:avLst/>
          </a:prstGeom>
        </p:spPr>
      </p:pic>
    </p:spTree>
    <p:extLst>
      <p:ext uri="{BB962C8B-B14F-4D97-AF65-F5344CB8AC3E}">
        <p14:creationId xmlns:p14="http://schemas.microsoft.com/office/powerpoint/2010/main" val="401588358"/>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50BC0-9EC3-489B-8B77-0FC74B95807D}"/>
              </a:ext>
            </a:extLst>
          </p:cNvPr>
          <p:cNvSpPr>
            <a:spLocks noGrp="1"/>
          </p:cNvSpPr>
          <p:nvPr>
            <p:ph type="title"/>
          </p:nvPr>
        </p:nvSpPr>
        <p:spPr>
          <a:xfrm>
            <a:off x="1202919" y="284176"/>
            <a:ext cx="9784080" cy="1508760"/>
          </a:xfrm>
        </p:spPr>
        <p:txBody>
          <a:bodyPr>
            <a:normAutofit/>
          </a:bodyPr>
          <a:lstStyle/>
          <a:p>
            <a:r>
              <a:rPr lang="en-US" dirty="0"/>
              <a:t>Terms</a:t>
            </a:r>
          </a:p>
        </p:txBody>
      </p:sp>
      <p:pic>
        <p:nvPicPr>
          <p:cNvPr id="5" name="Picture 4" descr="Question mark on green pastel background">
            <a:extLst>
              <a:ext uri="{FF2B5EF4-FFF2-40B4-BE49-F238E27FC236}">
                <a16:creationId xmlns:a16="http://schemas.microsoft.com/office/drawing/2014/main" id="{0CAE2889-483A-4E94-AB47-7D30EE06A5D8}"/>
              </a:ext>
            </a:extLst>
          </p:cNvPr>
          <p:cNvPicPr>
            <a:picLocks noChangeAspect="1"/>
          </p:cNvPicPr>
          <p:nvPr/>
        </p:nvPicPr>
        <p:blipFill rotWithShape="1">
          <a:blip r:embed="rId3"/>
          <a:srcRect l="35328" r="3" b="3"/>
          <a:stretch/>
        </p:blipFill>
        <p:spPr>
          <a:xfrm>
            <a:off x="483" y="1822028"/>
            <a:ext cx="4342417" cy="5035972"/>
          </a:xfrm>
          <a:prstGeom prst="rect">
            <a:avLst/>
          </a:prstGeom>
        </p:spPr>
      </p:pic>
      <p:sp>
        <p:nvSpPr>
          <p:cNvPr id="3" name="Content Placeholder 2">
            <a:extLst>
              <a:ext uri="{FF2B5EF4-FFF2-40B4-BE49-F238E27FC236}">
                <a16:creationId xmlns:a16="http://schemas.microsoft.com/office/drawing/2014/main" id="{881BCEAA-E164-4C84-BE73-EDB0BD74077D}"/>
              </a:ext>
            </a:extLst>
          </p:cNvPr>
          <p:cNvSpPr>
            <a:spLocks noGrp="1"/>
          </p:cNvSpPr>
          <p:nvPr>
            <p:ph idx="1"/>
          </p:nvPr>
        </p:nvSpPr>
        <p:spPr>
          <a:xfrm>
            <a:off x="4772025" y="2011680"/>
            <a:ext cx="6524625" cy="4206240"/>
          </a:xfrm>
        </p:spPr>
        <p:txBody>
          <a:bodyPr>
            <a:normAutofit/>
          </a:bodyPr>
          <a:lstStyle/>
          <a:p>
            <a:r>
              <a:rPr lang="en-US"/>
              <a:t>A true positive is a correctly identified member of a class that is labeled as positive </a:t>
            </a:r>
          </a:p>
          <a:p>
            <a:r>
              <a:rPr lang="en-US"/>
              <a:t>A false positive is an incorrectly identified member of a class that is labeled as positive.</a:t>
            </a:r>
          </a:p>
          <a:p>
            <a:r>
              <a:rPr lang="en-US"/>
              <a:t>A true negative is a correctly identified member of a class that is labeled as negative</a:t>
            </a:r>
          </a:p>
          <a:p>
            <a:r>
              <a:rPr lang="en-US"/>
              <a:t>A false negative is an incorrectly identified member of a class that is labeled as negative</a:t>
            </a:r>
          </a:p>
        </p:txBody>
      </p:sp>
    </p:spTree>
    <p:extLst>
      <p:ext uri="{BB962C8B-B14F-4D97-AF65-F5344CB8AC3E}">
        <p14:creationId xmlns:p14="http://schemas.microsoft.com/office/powerpoint/2010/main" val="268819472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26C22BAC-8BC9-460E-B53F-E91B8ACA77FC}"/>
              </a:ext>
            </a:extLst>
          </p:cNvPr>
          <p:cNvSpPr>
            <a:spLocks noGrp="1"/>
          </p:cNvSpPr>
          <p:nvPr>
            <p:ph type="title"/>
          </p:nvPr>
        </p:nvSpPr>
        <p:spPr>
          <a:xfrm>
            <a:off x="1202919" y="284176"/>
            <a:ext cx="9784080" cy="1508760"/>
          </a:xfrm>
        </p:spPr>
        <p:txBody>
          <a:bodyPr>
            <a:normAutofit/>
          </a:bodyPr>
          <a:lstStyle/>
          <a:p>
            <a:r>
              <a:rPr lang="en-US" dirty="0"/>
              <a:t>measures</a:t>
            </a:r>
          </a:p>
        </p:txBody>
      </p:sp>
      <p:sp>
        <p:nvSpPr>
          <p:cNvPr id="7" name="Content Placeholder 6">
            <a:extLst>
              <a:ext uri="{FF2B5EF4-FFF2-40B4-BE49-F238E27FC236}">
                <a16:creationId xmlns:a16="http://schemas.microsoft.com/office/drawing/2014/main" id="{C7F4E1B0-6A69-45D1-BE44-96FEC00198C9}"/>
              </a:ext>
            </a:extLst>
          </p:cNvPr>
          <p:cNvSpPr>
            <a:spLocks noGrp="1"/>
          </p:cNvSpPr>
          <p:nvPr>
            <p:ph idx="1"/>
          </p:nvPr>
        </p:nvSpPr>
        <p:spPr>
          <a:xfrm>
            <a:off x="213362" y="2011679"/>
            <a:ext cx="6250067" cy="4739849"/>
          </a:xfrm>
        </p:spPr>
        <p:txBody>
          <a:bodyPr>
            <a:noAutofit/>
          </a:bodyPr>
          <a:lstStyle/>
          <a:p>
            <a:r>
              <a:rPr lang="en-US" sz="2000" dirty="0"/>
              <a:t>Accuracy is how close the classification algorithm is to the desired results. To measure accuracy of the different classification algorithms, Equation 12 is used. Where </a:t>
            </a:r>
            <a:r>
              <a:rPr lang="en-US" sz="2000" dirty="0" err="1"/>
              <a:t>Ypre</a:t>
            </a:r>
            <a:r>
              <a:rPr lang="en-US" sz="2000" dirty="0"/>
              <a:t> is the classification’s predictions for the test-dataset documents and </a:t>
            </a:r>
            <a:r>
              <a:rPr lang="en-US" sz="2000" dirty="0" err="1"/>
              <a:t>Ytest</a:t>
            </a:r>
            <a:r>
              <a:rPr lang="en-US" sz="2000" dirty="0"/>
              <a:t> is the correct predictions for the test-dataset documents. </a:t>
            </a:r>
          </a:p>
          <a:p>
            <a:r>
              <a:rPr lang="en-US" sz="2000" dirty="0"/>
              <a:t>Sensitivity is a percentage that represents the true positive rate the classification algorithm achieved. Sensitivity is calculated using Equation 13, where TP is the total true positives and FN is the total false negatives. </a:t>
            </a:r>
          </a:p>
          <a:p>
            <a:r>
              <a:rPr lang="en-US" sz="2000" dirty="0"/>
              <a:t>Specificity is a percentage that represents the true negative rate the classification algorithm achieved. Specificity is measured using Equation 14 where TN is the total true negatives and FP is the total false positives.</a:t>
            </a:r>
          </a:p>
          <a:p>
            <a:endParaRPr lang="en-US" sz="2000" dirty="0"/>
          </a:p>
        </p:txBody>
      </p:sp>
      <p:pic>
        <p:nvPicPr>
          <p:cNvPr id="8" name="Picture 7">
            <a:extLst>
              <a:ext uri="{FF2B5EF4-FFF2-40B4-BE49-F238E27FC236}">
                <a16:creationId xmlns:a16="http://schemas.microsoft.com/office/drawing/2014/main" id="{6B53C235-BEF4-4E4F-92AE-09627E54C61C}"/>
              </a:ext>
            </a:extLst>
          </p:cNvPr>
          <p:cNvPicPr>
            <a:picLocks noChangeAspect="1"/>
          </p:cNvPicPr>
          <p:nvPr/>
        </p:nvPicPr>
        <p:blipFill>
          <a:blip r:embed="rId2"/>
          <a:stretch>
            <a:fillRect/>
          </a:stretch>
        </p:blipFill>
        <p:spPr>
          <a:xfrm>
            <a:off x="6784931" y="3066185"/>
            <a:ext cx="4742951" cy="1780070"/>
          </a:xfrm>
          <a:prstGeom prst="rect">
            <a:avLst/>
          </a:prstGeom>
        </p:spPr>
      </p:pic>
    </p:spTree>
    <p:extLst>
      <p:ext uri="{BB962C8B-B14F-4D97-AF65-F5344CB8AC3E}">
        <p14:creationId xmlns:p14="http://schemas.microsoft.com/office/powerpoint/2010/main" val="6137002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581E2-F67C-43E2-892C-87460E3615A0}"/>
              </a:ext>
            </a:extLst>
          </p:cNvPr>
          <p:cNvSpPr>
            <a:spLocks noGrp="1"/>
          </p:cNvSpPr>
          <p:nvPr>
            <p:ph type="title"/>
          </p:nvPr>
        </p:nvSpPr>
        <p:spPr/>
        <p:txBody>
          <a:bodyPr/>
          <a:lstStyle/>
          <a:p>
            <a:r>
              <a:rPr lang="en-US" dirty="0"/>
              <a:t>confusion matrix and ROC Curves</a:t>
            </a:r>
          </a:p>
        </p:txBody>
      </p:sp>
      <p:sp>
        <p:nvSpPr>
          <p:cNvPr id="3" name="Content Placeholder 2">
            <a:extLst>
              <a:ext uri="{FF2B5EF4-FFF2-40B4-BE49-F238E27FC236}">
                <a16:creationId xmlns:a16="http://schemas.microsoft.com/office/drawing/2014/main" id="{0A5D1485-59C7-489A-AE2D-3D76FD268515}"/>
              </a:ext>
            </a:extLst>
          </p:cNvPr>
          <p:cNvSpPr>
            <a:spLocks noGrp="1"/>
          </p:cNvSpPr>
          <p:nvPr>
            <p:ph idx="1"/>
          </p:nvPr>
        </p:nvSpPr>
        <p:spPr/>
        <p:txBody>
          <a:bodyPr>
            <a:normAutofit/>
          </a:bodyPr>
          <a:lstStyle/>
          <a:p>
            <a:r>
              <a:rPr lang="en-US" dirty="0"/>
              <a:t>The confusion matrix is used to demonstrate the preferred result against the predicted result. </a:t>
            </a:r>
          </a:p>
          <a:p>
            <a:r>
              <a:rPr lang="en-US" dirty="0"/>
              <a:t>Each column of the matrix represents samples in the predicted class while each row represents samples in the actual class. </a:t>
            </a:r>
          </a:p>
          <a:p>
            <a:r>
              <a:rPr lang="en-US" dirty="0"/>
              <a:t>Receiver Operating Characteristics (ROC) curves are also used throughout the article to demonstrate a true positive rate against the false positive rate at various thresholds. </a:t>
            </a:r>
          </a:p>
          <a:p>
            <a:r>
              <a:rPr lang="en-US" dirty="0"/>
              <a:t>The dataset is being organized into four classes instead of two so in order to use ROC curves the one verse all approach is used. </a:t>
            </a:r>
          </a:p>
          <a:p>
            <a:r>
              <a:rPr lang="en-US" dirty="0"/>
              <a:t>The area under a ROC curve (AUC) and accuracy of a classification technique are good indicators for comparison. </a:t>
            </a:r>
          </a:p>
        </p:txBody>
      </p:sp>
    </p:spTree>
    <p:extLst>
      <p:ext uri="{BB962C8B-B14F-4D97-AF65-F5344CB8AC3E}">
        <p14:creationId xmlns:p14="http://schemas.microsoft.com/office/powerpoint/2010/main" val="926530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EF4F8-5462-468F-B05F-5811B33C3B1F}"/>
              </a:ext>
            </a:extLst>
          </p:cNvPr>
          <p:cNvSpPr>
            <a:spLocks noGrp="1"/>
          </p:cNvSpPr>
          <p:nvPr>
            <p:ph type="title"/>
          </p:nvPr>
        </p:nvSpPr>
        <p:spPr/>
        <p:txBody>
          <a:bodyPr/>
          <a:lstStyle/>
          <a:p>
            <a:r>
              <a:rPr lang="en-US" dirty="0"/>
              <a:t>Results: Support vector machine</a:t>
            </a:r>
          </a:p>
        </p:txBody>
      </p:sp>
      <p:pic>
        <p:nvPicPr>
          <p:cNvPr id="3" name="Picture 2">
            <a:extLst>
              <a:ext uri="{FF2B5EF4-FFF2-40B4-BE49-F238E27FC236}">
                <a16:creationId xmlns:a16="http://schemas.microsoft.com/office/drawing/2014/main" id="{FD610D38-6C44-49F8-B4C4-7E3A25A58AB7}"/>
              </a:ext>
            </a:extLst>
          </p:cNvPr>
          <p:cNvPicPr>
            <a:picLocks noChangeAspect="1"/>
          </p:cNvPicPr>
          <p:nvPr/>
        </p:nvPicPr>
        <p:blipFill>
          <a:blip r:embed="rId3"/>
          <a:stretch>
            <a:fillRect/>
          </a:stretch>
        </p:blipFill>
        <p:spPr>
          <a:xfrm>
            <a:off x="0" y="1955775"/>
            <a:ext cx="6096000" cy="4781621"/>
          </a:xfrm>
          <a:prstGeom prst="rect">
            <a:avLst/>
          </a:prstGeom>
        </p:spPr>
      </p:pic>
      <p:pic>
        <p:nvPicPr>
          <p:cNvPr id="4" name="Picture 3">
            <a:extLst>
              <a:ext uri="{FF2B5EF4-FFF2-40B4-BE49-F238E27FC236}">
                <a16:creationId xmlns:a16="http://schemas.microsoft.com/office/drawing/2014/main" id="{DA17EC47-ACEF-4DE6-8374-7E48E587352A}"/>
              </a:ext>
            </a:extLst>
          </p:cNvPr>
          <p:cNvPicPr>
            <a:picLocks noChangeAspect="1"/>
          </p:cNvPicPr>
          <p:nvPr/>
        </p:nvPicPr>
        <p:blipFill>
          <a:blip r:embed="rId4"/>
          <a:stretch>
            <a:fillRect/>
          </a:stretch>
        </p:blipFill>
        <p:spPr>
          <a:xfrm>
            <a:off x="6806656" y="1947269"/>
            <a:ext cx="5385344" cy="4773115"/>
          </a:xfrm>
          <a:prstGeom prst="rect">
            <a:avLst/>
          </a:prstGeom>
        </p:spPr>
      </p:pic>
    </p:spTree>
    <p:extLst>
      <p:ext uri="{BB962C8B-B14F-4D97-AF65-F5344CB8AC3E}">
        <p14:creationId xmlns:p14="http://schemas.microsoft.com/office/powerpoint/2010/main" val="37153335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EF4F8-5462-468F-B05F-5811B33C3B1F}"/>
              </a:ext>
            </a:extLst>
          </p:cNvPr>
          <p:cNvSpPr>
            <a:spLocks noGrp="1"/>
          </p:cNvSpPr>
          <p:nvPr>
            <p:ph type="title"/>
          </p:nvPr>
        </p:nvSpPr>
        <p:spPr/>
        <p:txBody>
          <a:bodyPr/>
          <a:lstStyle/>
          <a:p>
            <a:r>
              <a:rPr lang="en-US" dirty="0"/>
              <a:t>Results: decision tree</a:t>
            </a:r>
          </a:p>
        </p:txBody>
      </p:sp>
      <p:pic>
        <p:nvPicPr>
          <p:cNvPr id="5" name="Picture 4">
            <a:extLst>
              <a:ext uri="{FF2B5EF4-FFF2-40B4-BE49-F238E27FC236}">
                <a16:creationId xmlns:a16="http://schemas.microsoft.com/office/drawing/2014/main" id="{9E4BC0BC-2F13-471C-B207-AB68AA73D9D5}"/>
              </a:ext>
            </a:extLst>
          </p:cNvPr>
          <p:cNvPicPr>
            <a:picLocks noChangeAspect="1"/>
          </p:cNvPicPr>
          <p:nvPr/>
        </p:nvPicPr>
        <p:blipFill>
          <a:blip r:embed="rId3"/>
          <a:stretch>
            <a:fillRect/>
          </a:stretch>
        </p:blipFill>
        <p:spPr>
          <a:xfrm>
            <a:off x="0" y="1947269"/>
            <a:ext cx="6096000" cy="4785645"/>
          </a:xfrm>
          <a:prstGeom prst="rect">
            <a:avLst/>
          </a:prstGeom>
        </p:spPr>
      </p:pic>
      <p:pic>
        <p:nvPicPr>
          <p:cNvPr id="7" name="Picture 6">
            <a:extLst>
              <a:ext uri="{FF2B5EF4-FFF2-40B4-BE49-F238E27FC236}">
                <a16:creationId xmlns:a16="http://schemas.microsoft.com/office/drawing/2014/main" id="{5DCC8132-C23E-4CDB-A928-73DAB955CFCB}"/>
              </a:ext>
            </a:extLst>
          </p:cNvPr>
          <p:cNvPicPr>
            <a:picLocks noChangeAspect="1"/>
          </p:cNvPicPr>
          <p:nvPr/>
        </p:nvPicPr>
        <p:blipFill>
          <a:blip r:embed="rId4"/>
          <a:stretch>
            <a:fillRect/>
          </a:stretch>
        </p:blipFill>
        <p:spPr>
          <a:xfrm>
            <a:off x="7189941" y="1947268"/>
            <a:ext cx="5002060" cy="4768549"/>
          </a:xfrm>
          <a:prstGeom prst="rect">
            <a:avLst/>
          </a:prstGeom>
        </p:spPr>
      </p:pic>
    </p:spTree>
    <p:extLst>
      <p:ext uri="{BB962C8B-B14F-4D97-AF65-F5344CB8AC3E}">
        <p14:creationId xmlns:p14="http://schemas.microsoft.com/office/powerpoint/2010/main" val="35712613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EF4F8-5462-468F-B05F-5811B33C3B1F}"/>
              </a:ext>
            </a:extLst>
          </p:cNvPr>
          <p:cNvSpPr>
            <a:spLocks noGrp="1"/>
          </p:cNvSpPr>
          <p:nvPr>
            <p:ph type="title"/>
          </p:nvPr>
        </p:nvSpPr>
        <p:spPr/>
        <p:txBody>
          <a:bodyPr/>
          <a:lstStyle/>
          <a:p>
            <a:r>
              <a:rPr lang="en-US" dirty="0"/>
              <a:t>Results: long short-term memory</a:t>
            </a:r>
          </a:p>
        </p:txBody>
      </p:sp>
      <p:pic>
        <p:nvPicPr>
          <p:cNvPr id="5" name="Picture 4">
            <a:extLst>
              <a:ext uri="{FF2B5EF4-FFF2-40B4-BE49-F238E27FC236}">
                <a16:creationId xmlns:a16="http://schemas.microsoft.com/office/drawing/2014/main" id="{A6F2A621-6A52-4722-AE30-0CD4B95D0CFD}"/>
              </a:ext>
            </a:extLst>
          </p:cNvPr>
          <p:cNvPicPr>
            <a:picLocks noChangeAspect="1"/>
          </p:cNvPicPr>
          <p:nvPr/>
        </p:nvPicPr>
        <p:blipFill>
          <a:blip r:embed="rId3"/>
          <a:stretch>
            <a:fillRect/>
          </a:stretch>
        </p:blipFill>
        <p:spPr>
          <a:xfrm>
            <a:off x="0" y="1947269"/>
            <a:ext cx="6095999" cy="4724966"/>
          </a:xfrm>
          <a:prstGeom prst="rect">
            <a:avLst/>
          </a:prstGeom>
        </p:spPr>
      </p:pic>
      <p:pic>
        <p:nvPicPr>
          <p:cNvPr id="6" name="Picture 5">
            <a:extLst>
              <a:ext uri="{FF2B5EF4-FFF2-40B4-BE49-F238E27FC236}">
                <a16:creationId xmlns:a16="http://schemas.microsoft.com/office/drawing/2014/main" id="{B8D85CFC-E33D-4D33-8CC2-2137ADDE8B8B}"/>
              </a:ext>
            </a:extLst>
          </p:cNvPr>
          <p:cNvPicPr>
            <a:picLocks noChangeAspect="1"/>
          </p:cNvPicPr>
          <p:nvPr/>
        </p:nvPicPr>
        <p:blipFill>
          <a:blip r:embed="rId4"/>
          <a:stretch>
            <a:fillRect/>
          </a:stretch>
        </p:blipFill>
        <p:spPr>
          <a:xfrm>
            <a:off x="7127311" y="1947269"/>
            <a:ext cx="5064690" cy="4729439"/>
          </a:xfrm>
          <a:prstGeom prst="rect">
            <a:avLst/>
          </a:prstGeom>
        </p:spPr>
      </p:pic>
    </p:spTree>
    <p:extLst>
      <p:ext uri="{BB962C8B-B14F-4D97-AF65-F5344CB8AC3E}">
        <p14:creationId xmlns:p14="http://schemas.microsoft.com/office/powerpoint/2010/main" val="1082196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5D24B9-C4FC-41BC-B816-385F2BC00FCF}"/>
              </a:ext>
            </a:extLst>
          </p:cNvPr>
          <p:cNvSpPr>
            <a:spLocks noGrp="1"/>
          </p:cNvSpPr>
          <p:nvPr>
            <p:ph type="title"/>
          </p:nvPr>
        </p:nvSpPr>
        <p:spPr/>
        <p:txBody>
          <a:bodyPr/>
          <a:lstStyle/>
          <a:p>
            <a:r>
              <a:rPr lang="en-US" dirty="0"/>
              <a:t>Introduction</a:t>
            </a:r>
          </a:p>
        </p:txBody>
      </p:sp>
      <p:sp>
        <p:nvSpPr>
          <p:cNvPr id="3" name="Content Placeholder 2">
            <a:extLst>
              <a:ext uri="{FF2B5EF4-FFF2-40B4-BE49-F238E27FC236}">
                <a16:creationId xmlns:a16="http://schemas.microsoft.com/office/drawing/2014/main" id="{2CD68284-FCB2-4FF4-8896-5D7C07D2A7C6}"/>
              </a:ext>
            </a:extLst>
          </p:cNvPr>
          <p:cNvSpPr>
            <a:spLocks noGrp="1"/>
          </p:cNvSpPr>
          <p:nvPr>
            <p:ph idx="1"/>
          </p:nvPr>
        </p:nvSpPr>
        <p:spPr/>
        <p:txBody>
          <a:bodyPr/>
          <a:lstStyle/>
          <a:p>
            <a:r>
              <a:rPr lang="en-US" dirty="0"/>
              <a:t>We have witnessed that more applications are moving to web page based approaches instead of desktop applications. </a:t>
            </a:r>
          </a:p>
          <a:p>
            <a:r>
              <a:rPr lang="en-US" dirty="0"/>
              <a:t>However, there is a common issue with this approach, the processing of huge amounts of information or </a:t>
            </a:r>
            <a:r>
              <a:rPr lang="en-US" dirty="0" err="1"/>
              <a:t>BigData</a:t>
            </a:r>
            <a:r>
              <a:rPr lang="en-US" dirty="0"/>
              <a:t>. </a:t>
            </a:r>
          </a:p>
          <a:p>
            <a:r>
              <a:rPr lang="en-US" dirty="0"/>
              <a:t>Despite having to handle Big-Data, web applications are the most accessible application for users to get updated information.</a:t>
            </a:r>
          </a:p>
          <a:p>
            <a:r>
              <a:rPr lang="en-US" dirty="0"/>
              <a:t>The contribution of this presentation is to demonstrate how features like article content using classifiers can reduce computation strain on time and space complexity.</a:t>
            </a:r>
          </a:p>
          <a:p>
            <a:endParaRPr lang="en-US" dirty="0"/>
          </a:p>
        </p:txBody>
      </p:sp>
    </p:spTree>
    <p:extLst>
      <p:ext uri="{BB962C8B-B14F-4D97-AF65-F5344CB8AC3E}">
        <p14:creationId xmlns:p14="http://schemas.microsoft.com/office/powerpoint/2010/main" val="1148026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EF4F8-5462-468F-B05F-5811B33C3B1F}"/>
              </a:ext>
            </a:extLst>
          </p:cNvPr>
          <p:cNvSpPr>
            <a:spLocks noGrp="1"/>
          </p:cNvSpPr>
          <p:nvPr>
            <p:ph type="title"/>
          </p:nvPr>
        </p:nvSpPr>
        <p:spPr/>
        <p:txBody>
          <a:bodyPr/>
          <a:lstStyle/>
          <a:p>
            <a:r>
              <a:rPr lang="en-US" dirty="0"/>
              <a:t>Results: k-nearest neighbors </a:t>
            </a:r>
          </a:p>
        </p:txBody>
      </p:sp>
      <p:pic>
        <p:nvPicPr>
          <p:cNvPr id="5" name="Picture 4">
            <a:extLst>
              <a:ext uri="{FF2B5EF4-FFF2-40B4-BE49-F238E27FC236}">
                <a16:creationId xmlns:a16="http://schemas.microsoft.com/office/drawing/2014/main" id="{5B679B58-2D14-4CD6-8E9F-4CE8517766D0}"/>
              </a:ext>
            </a:extLst>
          </p:cNvPr>
          <p:cNvPicPr>
            <a:picLocks noChangeAspect="1"/>
          </p:cNvPicPr>
          <p:nvPr/>
        </p:nvPicPr>
        <p:blipFill>
          <a:blip r:embed="rId3"/>
          <a:stretch>
            <a:fillRect/>
          </a:stretch>
        </p:blipFill>
        <p:spPr>
          <a:xfrm>
            <a:off x="0" y="1947268"/>
            <a:ext cx="6149975" cy="4773115"/>
          </a:xfrm>
          <a:prstGeom prst="rect">
            <a:avLst/>
          </a:prstGeom>
        </p:spPr>
      </p:pic>
      <p:pic>
        <p:nvPicPr>
          <p:cNvPr id="6" name="Picture 5">
            <a:extLst>
              <a:ext uri="{FF2B5EF4-FFF2-40B4-BE49-F238E27FC236}">
                <a16:creationId xmlns:a16="http://schemas.microsoft.com/office/drawing/2014/main" id="{0F0A3976-BAAD-44E1-A31B-117764817233}"/>
              </a:ext>
            </a:extLst>
          </p:cNvPr>
          <p:cNvPicPr>
            <a:picLocks noChangeAspect="1"/>
          </p:cNvPicPr>
          <p:nvPr/>
        </p:nvPicPr>
        <p:blipFill>
          <a:blip r:embed="rId4"/>
          <a:stretch>
            <a:fillRect/>
          </a:stretch>
        </p:blipFill>
        <p:spPr>
          <a:xfrm>
            <a:off x="7127311" y="1947268"/>
            <a:ext cx="5064690" cy="4771792"/>
          </a:xfrm>
          <a:prstGeom prst="rect">
            <a:avLst/>
          </a:prstGeom>
        </p:spPr>
      </p:pic>
    </p:spTree>
    <p:extLst>
      <p:ext uri="{BB962C8B-B14F-4D97-AF65-F5344CB8AC3E}">
        <p14:creationId xmlns:p14="http://schemas.microsoft.com/office/powerpoint/2010/main" val="182575833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3D1D41-FCAF-4014-B538-CCD71C24FFEC}"/>
              </a:ext>
            </a:extLst>
          </p:cNvPr>
          <p:cNvSpPr>
            <a:spLocks noGrp="1"/>
          </p:cNvSpPr>
          <p:nvPr>
            <p:ph type="title"/>
          </p:nvPr>
        </p:nvSpPr>
        <p:spPr/>
        <p:txBody>
          <a:bodyPr/>
          <a:lstStyle/>
          <a:p>
            <a:r>
              <a:rPr lang="en-US" dirty="0"/>
              <a:t>Conclusion</a:t>
            </a:r>
          </a:p>
        </p:txBody>
      </p:sp>
      <p:sp>
        <p:nvSpPr>
          <p:cNvPr id="3" name="Content Placeholder 2">
            <a:extLst>
              <a:ext uri="{FF2B5EF4-FFF2-40B4-BE49-F238E27FC236}">
                <a16:creationId xmlns:a16="http://schemas.microsoft.com/office/drawing/2014/main" id="{E6FE7D3A-5008-48F6-A4F0-0EE6B5FD53E3}"/>
              </a:ext>
            </a:extLst>
          </p:cNvPr>
          <p:cNvSpPr>
            <a:spLocks noGrp="1"/>
          </p:cNvSpPr>
          <p:nvPr>
            <p:ph idx="1"/>
          </p:nvPr>
        </p:nvSpPr>
        <p:spPr>
          <a:xfrm>
            <a:off x="263046" y="2011680"/>
            <a:ext cx="11686783" cy="4562144"/>
          </a:xfrm>
        </p:spPr>
        <p:txBody>
          <a:bodyPr>
            <a:noAutofit/>
          </a:bodyPr>
          <a:lstStyle/>
          <a:p>
            <a:r>
              <a:rPr lang="en-US" sz="1800" dirty="0"/>
              <a:t>After recognizing the daily impact web applications have on users and their popularity, related studies were discussed to find the gap in this area of research. </a:t>
            </a:r>
          </a:p>
          <a:p>
            <a:r>
              <a:rPr lang="en-US" sz="1800" dirty="0"/>
              <a:t>In the proposed method section, the preprocessing step was explained, and the arithmetic used to create the machine learning classifiers. </a:t>
            </a:r>
          </a:p>
          <a:p>
            <a:r>
              <a:rPr lang="en-US" sz="1800" dirty="0"/>
              <a:t>In the implementation section, the study demonstrated a more accurate and less time and space complexity approach to using machine learning classifiers to sort Big-Data for faster filtering. </a:t>
            </a:r>
          </a:p>
          <a:p>
            <a:r>
              <a:rPr lang="en-US" sz="1800" dirty="0"/>
              <a:t>The research compared four classifiers K-Nearest Neighbors (</a:t>
            </a:r>
            <a:r>
              <a:rPr lang="en-US" sz="1800" dirty="0" err="1"/>
              <a:t>kNN</a:t>
            </a:r>
            <a:r>
              <a:rPr lang="en-US" sz="1800" dirty="0"/>
              <a:t>), Support Vector Machine (SVM), Decision Tree (DT), and Long Short-Term Memory (LSTM). SVM coming out on top with the best accuracy of 95.04% and </a:t>
            </a:r>
            <a:r>
              <a:rPr lang="en-US" sz="1800" dirty="0" err="1"/>
              <a:t>kNN</a:t>
            </a:r>
            <a:r>
              <a:rPr lang="en-US" sz="1800" dirty="0"/>
              <a:t> with the worst at 88.72%.</a:t>
            </a:r>
          </a:p>
          <a:p>
            <a:r>
              <a:rPr lang="en-US" sz="1800" dirty="0"/>
              <a:t>Web mining in combination with classification has become a valued research topic over recent years. Existing solutions fulfill the needs of most web applications. However, existing solutions require a huge amount of computation power, so the proposed approach works on reducing space and time complexity. </a:t>
            </a:r>
          </a:p>
          <a:p>
            <a:r>
              <a:rPr lang="en-US" sz="1800" dirty="0"/>
              <a:t>The results of the top classifiers demonstrated good accuracy, a reduction in time needed for the training and testing phases of classification (time complexity), and reduction of total documents (space complexity).</a:t>
            </a:r>
          </a:p>
        </p:txBody>
      </p:sp>
    </p:spTree>
    <p:extLst>
      <p:ext uri="{BB962C8B-B14F-4D97-AF65-F5344CB8AC3E}">
        <p14:creationId xmlns:p14="http://schemas.microsoft.com/office/powerpoint/2010/main" val="36892234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125E5-C8D9-4F74-9487-7C8875131060}"/>
              </a:ext>
            </a:extLst>
          </p:cNvPr>
          <p:cNvSpPr>
            <a:spLocks noGrp="1"/>
          </p:cNvSpPr>
          <p:nvPr>
            <p:ph type="title"/>
          </p:nvPr>
        </p:nvSpPr>
        <p:spPr/>
        <p:txBody>
          <a:bodyPr/>
          <a:lstStyle/>
          <a:p>
            <a:r>
              <a:rPr lang="en-US" dirty="0"/>
              <a:t>Publication</a:t>
            </a:r>
          </a:p>
        </p:txBody>
      </p:sp>
      <p:sp>
        <p:nvSpPr>
          <p:cNvPr id="3" name="Content Placeholder 2">
            <a:extLst>
              <a:ext uri="{FF2B5EF4-FFF2-40B4-BE49-F238E27FC236}">
                <a16:creationId xmlns:a16="http://schemas.microsoft.com/office/drawing/2014/main" id="{383E8F7E-89ED-443A-A87B-FFEA250B3439}"/>
              </a:ext>
            </a:extLst>
          </p:cNvPr>
          <p:cNvSpPr>
            <a:spLocks noGrp="1"/>
          </p:cNvSpPr>
          <p:nvPr>
            <p:ph idx="1"/>
          </p:nvPr>
        </p:nvSpPr>
        <p:spPr/>
        <p:txBody>
          <a:bodyPr/>
          <a:lstStyle/>
          <a:p>
            <a:r>
              <a:rPr lang="en-US" dirty="0"/>
              <a:t>Published in the Computers &amp; Security Journal - Elsevier, Impact Factor 3.579</a:t>
            </a:r>
          </a:p>
          <a:p>
            <a:r>
              <a:rPr lang="en-US" dirty="0" err="1"/>
              <a:t>Aos</a:t>
            </a:r>
            <a:r>
              <a:rPr lang="en-US" dirty="0"/>
              <a:t> </a:t>
            </a:r>
            <a:r>
              <a:rPr lang="en-US" dirty="0" err="1"/>
              <a:t>Mulahuwaish</a:t>
            </a:r>
            <a:r>
              <a:rPr lang="en-US" dirty="0"/>
              <a:t>, Kevin Gyorick, </a:t>
            </a:r>
            <a:r>
              <a:rPr lang="en-US" dirty="0" err="1"/>
              <a:t>Kayhan</a:t>
            </a:r>
            <a:r>
              <a:rPr lang="en-US" dirty="0"/>
              <a:t> </a:t>
            </a:r>
            <a:r>
              <a:rPr lang="en-US" dirty="0" err="1"/>
              <a:t>Zrar</a:t>
            </a:r>
            <a:r>
              <a:rPr lang="en-US" dirty="0"/>
              <a:t> Ghafoor, </a:t>
            </a:r>
            <a:r>
              <a:rPr lang="en-US" dirty="0" err="1"/>
              <a:t>Halgurd</a:t>
            </a:r>
            <a:r>
              <a:rPr lang="en-US" dirty="0"/>
              <a:t> S </a:t>
            </a:r>
            <a:r>
              <a:rPr lang="en-US" dirty="0" err="1"/>
              <a:t>Maghdid</a:t>
            </a:r>
            <a:r>
              <a:rPr lang="en-US" dirty="0"/>
              <a:t>, 	</a:t>
            </a:r>
            <a:r>
              <a:rPr lang="en-US" dirty="0" err="1"/>
              <a:t>Danda</a:t>
            </a:r>
            <a:r>
              <a:rPr lang="en-US" dirty="0"/>
              <a:t> B Rawat. Efficient Classification Model of Web News Documents 	using Machine Learning Algorithms. Computers &amp; Security - Elsevier, 2020 	https://www.sciencedirect.com/science/article/pii/S0167404820302790</a:t>
            </a:r>
          </a:p>
          <a:p>
            <a:endParaRPr lang="en-US" dirty="0"/>
          </a:p>
          <a:p>
            <a:endParaRPr lang="en-US" dirty="0"/>
          </a:p>
        </p:txBody>
      </p:sp>
    </p:spTree>
    <p:extLst>
      <p:ext uri="{BB962C8B-B14F-4D97-AF65-F5344CB8AC3E}">
        <p14:creationId xmlns:p14="http://schemas.microsoft.com/office/powerpoint/2010/main" val="89733113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3" name="Rectangle 72">
            <a:extLst>
              <a:ext uri="{FF2B5EF4-FFF2-40B4-BE49-F238E27FC236}">
                <a16:creationId xmlns:a16="http://schemas.microsoft.com/office/drawing/2014/main" id="{C67564D6-576C-45C9-B7EA-F7701B149F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0994" cy="6858000"/>
          </a:xfrm>
          <a:prstGeom prst="rect">
            <a:avLst/>
          </a:prstGeom>
          <a:solidFill>
            <a:schemeClr val="bg1"/>
          </a:solid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pic>
        <p:nvPicPr>
          <p:cNvPr id="1026" name="Picture 2" descr="Saginaw Valley State - The D Zone Football">
            <a:extLst>
              <a:ext uri="{FF2B5EF4-FFF2-40B4-BE49-F238E27FC236}">
                <a16:creationId xmlns:a16="http://schemas.microsoft.com/office/drawing/2014/main" id="{BDAD1212-A995-4A8B-9696-229636B35B0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34276" y="1720950"/>
            <a:ext cx="3374654" cy="3374654"/>
          </a:xfrm>
          <a:prstGeom prst="rect">
            <a:avLst/>
          </a:prstGeom>
          <a:noFill/>
          <a:extLst>
            <a:ext uri="{909E8E84-426E-40DD-AFC4-6F175D3DCCD1}">
              <a14:hiddenFill xmlns:a14="http://schemas.microsoft.com/office/drawing/2010/main">
                <a:solidFill>
                  <a:srgbClr val="FFFFFF"/>
                </a:solidFill>
              </a14:hiddenFill>
            </a:ext>
          </a:extLst>
        </p:spPr>
      </p:pic>
      <p:sp>
        <p:nvSpPr>
          <p:cNvPr id="75" name="Rectangle 74">
            <a:extLst>
              <a:ext uri="{FF2B5EF4-FFF2-40B4-BE49-F238E27FC236}">
                <a16:creationId xmlns:a16="http://schemas.microsoft.com/office/drawing/2014/main" id="{F9060CEE-D73E-44ED-A407-C828C9E4D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0994" y="0"/>
            <a:ext cx="756100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a:extLst>
              <a:ext uri="{FF2B5EF4-FFF2-40B4-BE49-F238E27FC236}">
                <a16:creationId xmlns:a16="http://schemas.microsoft.com/office/drawing/2014/main" id="{AF0B544C-FD6C-42D8-B6B7-DDF7E60D0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0994" y="2059012"/>
            <a:ext cx="7561006"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B8368DE-DDFD-4E80-ADB6-B697FA710D11}"/>
              </a:ext>
            </a:extLst>
          </p:cNvPr>
          <p:cNvSpPr>
            <a:spLocks noGrp="1"/>
          </p:cNvSpPr>
          <p:nvPr>
            <p:ph type="title"/>
          </p:nvPr>
        </p:nvSpPr>
        <p:spPr>
          <a:xfrm>
            <a:off x="4963246" y="2194560"/>
            <a:ext cx="6905666" cy="1739347"/>
          </a:xfrm>
        </p:spPr>
        <p:txBody>
          <a:bodyPr vert="horz" lIns="91440" tIns="45720" rIns="91440" bIns="45720" rtlCol="0" anchor="ctr">
            <a:normAutofit/>
          </a:bodyPr>
          <a:lstStyle/>
          <a:p>
            <a:pPr algn="ctr">
              <a:lnSpc>
                <a:spcPct val="80000"/>
              </a:lnSpc>
            </a:pPr>
            <a:r>
              <a:rPr lang="en-US" sz="5100" spc="150">
                <a:solidFill>
                  <a:schemeClr val="tx2"/>
                </a:solidFill>
              </a:rPr>
              <a:t>acknowledgment</a:t>
            </a:r>
          </a:p>
        </p:txBody>
      </p:sp>
      <p:sp>
        <p:nvSpPr>
          <p:cNvPr id="3" name="Content Placeholder 2">
            <a:extLst>
              <a:ext uri="{FF2B5EF4-FFF2-40B4-BE49-F238E27FC236}">
                <a16:creationId xmlns:a16="http://schemas.microsoft.com/office/drawing/2014/main" id="{2C53A162-9A68-40B1-BA7B-A1F7C0B724C3}"/>
              </a:ext>
            </a:extLst>
          </p:cNvPr>
          <p:cNvSpPr>
            <a:spLocks noGrp="1"/>
          </p:cNvSpPr>
          <p:nvPr>
            <p:ph idx="1"/>
          </p:nvPr>
        </p:nvSpPr>
        <p:spPr>
          <a:xfrm>
            <a:off x="4963246" y="3996250"/>
            <a:ext cx="6905666" cy="1942434"/>
          </a:xfrm>
        </p:spPr>
        <p:txBody>
          <a:bodyPr vert="horz" lIns="91440" tIns="45720" rIns="91440" bIns="45720" rtlCol="0">
            <a:normAutofit/>
          </a:bodyPr>
          <a:lstStyle/>
          <a:p>
            <a:pPr marL="0" indent="0" algn="ctr">
              <a:buNone/>
            </a:pPr>
            <a:r>
              <a:rPr lang="en-US" sz="2000">
                <a:solidFill>
                  <a:schemeClr val="bg2"/>
                </a:solidFill>
              </a:rPr>
              <a:t>This work was in part supported by Saginaw Valley State University.</a:t>
            </a:r>
          </a:p>
        </p:txBody>
      </p:sp>
    </p:spTree>
    <p:extLst>
      <p:ext uri="{BB962C8B-B14F-4D97-AF65-F5344CB8AC3E}">
        <p14:creationId xmlns:p14="http://schemas.microsoft.com/office/powerpoint/2010/main" val="2862741808"/>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B972422-B794-4FA8-BCC6-BAF6938A1B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F31574-365B-40F5-86AB-5C228E7B833F}"/>
              </a:ext>
            </a:extLst>
          </p:cNvPr>
          <p:cNvSpPr>
            <a:spLocks noGrp="1"/>
          </p:cNvSpPr>
          <p:nvPr>
            <p:ph type="title"/>
          </p:nvPr>
        </p:nvSpPr>
        <p:spPr>
          <a:xfrm>
            <a:off x="643467" y="1325880"/>
            <a:ext cx="3089437" cy="4206240"/>
          </a:xfrm>
        </p:spPr>
        <p:txBody>
          <a:bodyPr>
            <a:normAutofit/>
          </a:bodyPr>
          <a:lstStyle/>
          <a:p>
            <a:pPr algn="r"/>
            <a:r>
              <a:rPr lang="en-US" sz="3200">
                <a:solidFill>
                  <a:schemeClr val="tx2"/>
                </a:solidFill>
              </a:rPr>
              <a:t>Future work</a:t>
            </a:r>
          </a:p>
        </p:txBody>
      </p:sp>
      <p:sp>
        <p:nvSpPr>
          <p:cNvPr id="10" name="Rectangle 9">
            <a:extLst>
              <a:ext uri="{FF2B5EF4-FFF2-40B4-BE49-F238E27FC236}">
                <a16:creationId xmlns:a16="http://schemas.microsoft.com/office/drawing/2014/main" id="{89DE9E2B-5611-49C8-862E-AD4D43A8AA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5296EC4F-8732-481B-94CB-C98E4EF297F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9935" y="1836869"/>
            <a:ext cx="0" cy="3184263"/>
          </a:xfrm>
          <a:prstGeom prst="line">
            <a:avLst/>
          </a:prstGeom>
          <a:ln w="25400">
            <a:solidFill>
              <a:schemeClr val="tx2"/>
            </a:solidFill>
          </a:ln>
        </p:spPr>
        <p:style>
          <a:lnRef idx="1">
            <a:schemeClr val="accent1"/>
          </a:lnRef>
          <a:fillRef idx="0">
            <a:schemeClr val="accent1"/>
          </a:fillRef>
          <a:effectRef idx="0">
            <a:schemeClr val="accent1"/>
          </a:effectRef>
          <a:fontRef idx="minor">
            <a:schemeClr val="tx1"/>
          </a:fontRef>
        </p:style>
      </p:cxnSp>
      <p:graphicFrame>
        <p:nvGraphicFramePr>
          <p:cNvPr id="16" name="Content Placeholder 2">
            <a:extLst>
              <a:ext uri="{FF2B5EF4-FFF2-40B4-BE49-F238E27FC236}">
                <a16:creationId xmlns:a16="http://schemas.microsoft.com/office/drawing/2014/main" id="{57E5CDF2-B89A-49B8-BCD6-B6ACB31CC450}"/>
              </a:ext>
            </a:extLst>
          </p:cNvPr>
          <p:cNvGraphicFramePr>
            <a:graphicFrameLocks noGrp="1"/>
          </p:cNvGraphicFramePr>
          <p:nvPr>
            <p:ph idx="1"/>
            <p:extLst>
              <p:ext uri="{D42A27DB-BD31-4B8C-83A1-F6EECF244321}">
                <p14:modId xmlns:p14="http://schemas.microsoft.com/office/powerpoint/2010/main" val="2141142465"/>
              </p:ext>
            </p:extLst>
          </p:nvPr>
        </p:nvGraphicFramePr>
        <p:xfrm>
          <a:off x="4381668" y="1126067"/>
          <a:ext cx="6605331" cy="460586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4" name="Rectangle 13">
            <a:extLst>
              <a:ext uri="{FF2B5EF4-FFF2-40B4-BE49-F238E27FC236}">
                <a16:creationId xmlns:a16="http://schemas.microsoft.com/office/drawing/2014/main" id="{519C7155-1644-4C60-B0B5-32B1800D60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375400"/>
            <a:ext cx="12195668" cy="482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0851833"/>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AD54EC-EE6B-43FA-8B8C-9DB7F82EABE6}"/>
              </a:ext>
            </a:extLst>
          </p:cNvPr>
          <p:cNvSpPr>
            <a:spLocks noGrp="1"/>
          </p:cNvSpPr>
          <p:nvPr>
            <p:ph type="title"/>
          </p:nvPr>
        </p:nvSpPr>
        <p:spPr/>
        <p:txBody>
          <a:bodyPr/>
          <a:lstStyle/>
          <a:p>
            <a:r>
              <a:rPr lang="en-US" dirty="0"/>
              <a:t>Current work</a:t>
            </a:r>
          </a:p>
        </p:txBody>
      </p:sp>
      <p:sp>
        <p:nvSpPr>
          <p:cNvPr id="3" name="Content Placeholder 2">
            <a:extLst>
              <a:ext uri="{FF2B5EF4-FFF2-40B4-BE49-F238E27FC236}">
                <a16:creationId xmlns:a16="http://schemas.microsoft.com/office/drawing/2014/main" id="{A574979A-56EB-4030-B3F8-8EF4C291F326}"/>
              </a:ext>
            </a:extLst>
          </p:cNvPr>
          <p:cNvSpPr>
            <a:spLocks noGrp="1"/>
          </p:cNvSpPr>
          <p:nvPr>
            <p:ph idx="1"/>
          </p:nvPr>
        </p:nvSpPr>
        <p:spPr/>
        <p:txBody>
          <a:bodyPr/>
          <a:lstStyle/>
          <a:p>
            <a:r>
              <a:rPr lang="en-US" dirty="0"/>
              <a:t>Currently we are working on improving drone localization.</a:t>
            </a:r>
          </a:p>
          <a:p>
            <a:r>
              <a:rPr lang="en-US" dirty="0"/>
              <a:t>Our goal is to allow drones to communicate with other nearby drones through technologies such as </a:t>
            </a:r>
            <a:r>
              <a:rPr lang="en-US" dirty="0" err="1"/>
              <a:t>WiFi</a:t>
            </a:r>
            <a:r>
              <a:rPr lang="en-US" dirty="0"/>
              <a:t> Direct to help prevent collision of autonomous and managed drones. </a:t>
            </a:r>
          </a:p>
          <a:p>
            <a:r>
              <a:rPr lang="en-US" dirty="0"/>
              <a:t>We hope to present our findings at the next showcase</a:t>
            </a:r>
          </a:p>
        </p:txBody>
      </p:sp>
    </p:spTree>
    <p:extLst>
      <p:ext uri="{BB962C8B-B14F-4D97-AF65-F5344CB8AC3E}">
        <p14:creationId xmlns:p14="http://schemas.microsoft.com/office/powerpoint/2010/main" val="24578104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395B72-9BC8-413F-8BD1-1CCBF6B9988B}"/>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62B167BC-EEE5-4DE5-9E85-97437F1446FD}"/>
              </a:ext>
            </a:extLst>
          </p:cNvPr>
          <p:cNvSpPr>
            <a:spLocks noGrp="1"/>
          </p:cNvSpPr>
          <p:nvPr>
            <p:ph idx="1"/>
          </p:nvPr>
        </p:nvSpPr>
        <p:spPr>
          <a:xfrm>
            <a:off x="107518" y="2011680"/>
            <a:ext cx="11974881" cy="4846320"/>
          </a:xfrm>
        </p:spPr>
        <p:txBody>
          <a:bodyPr>
            <a:normAutofit fontScale="85000" lnSpcReduction="20000"/>
          </a:bodyPr>
          <a:lstStyle/>
          <a:p>
            <a:r>
              <a:rPr lang="en-US" dirty="0"/>
              <a:t>[1] </a:t>
            </a:r>
            <a:r>
              <a:rPr lang="en-US" dirty="0" err="1"/>
              <a:t>Smita</a:t>
            </a:r>
            <a:r>
              <a:rPr lang="en-US" dirty="0"/>
              <a:t> and </a:t>
            </a:r>
            <a:r>
              <a:rPr lang="en-US" dirty="0" err="1"/>
              <a:t>Priti</a:t>
            </a:r>
            <a:r>
              <a:rPr lang="en-US" dirty="0"/>
              <a:t> Sharma. Use of data mining in various field: A survey paper. IOSR Journal of Computer Engineering, vol. 16, no. 3, pp. 18-21 (2014). </a:t>
            </a:r>
          </a:p>
          <a:p>
            <a:r>
              <a:rPr lang="en-US" dirty="0"/>
              <a:t>[2] F. S. </a:t>
            </a:r>
            <a:r>
              <a:rPr lang="en-US" dirty="0" err="1"/>
              <a:t>Gharehchopogh</a:t>
            </a:r>
            <a:r>
              <a:rPr lang="en-US" dirty="0"/>
              <a:t>, S. R. </a:t>
            </a:r>
            <a:r>
              <a:rPr lang="en-US" dirty="0" err="1"/>
              <a:t>Khaze</a:t>
            </a:r>
            <a:r>
              <a:rPr lang="en-US" dirty="0"/>
              <a:t>, and I. </a:t>
            </a:r>
            <a:r>
              <a:rPr lang="en-US" dirty="0" err="1"/>
              <a:t>Maleki</a:t>
            </a:r>
            <a:r>
              <a:rPr lang="en-US" dirty="0"/>
              <a:t>. A new approach in bloggers classification with hybrid of k-Nearest neighbor and artificial neural network algorithms. Indian J. Sci. Technol., vol. 8, no. 3, pp. 237–246 (2015). </a:t>
            </a:r>
          </a:p>
          <a:p>
            <a:r>
              <a:rPr lang="en-US" dirty="0"/>
              <a:t>[3] T. Broxton, Y. </a:t>
            </a:r>
            <a:r>
              <a:rPr lang="en-US" dirty="0" err="1"/>
              <a:t>Interian</a:t>
            </a:r>
            <a:r>
              <a:rPr lang="en-US" dirty="0"/>
              <a:t>, J. </a:t>
            </a:r>
            <a:r>
              <a:rPr lang="en-US" dirty="0" err="1"/>
              <a:t>Vaver</a:t>
            </a:r>
            <a:r>
              <a:rPr lang="en-US" dirty="0"/>
              <a:t>, and M. </a:t>
            </a:r>
            <a:r>
              <a:rPr lang="en-US" dirty="0" err="1"/>
              <a:t>Wattenhofer</a:t>
            </a:r>
            <a:r>
              <a:rPr lang="en-US" dirty="0"/>
              <a:t>. Catching a viral video. J. </a:t>
            </a:r>
            <a:r>
              <a:rPr lang="en-US" dirty="0" err="1"/>
              <a:t>Intell</a:t>
            </a:r>
            <a:r>
              <a:rPr lang="en-US" dirty="0"/>
              <a:t>. Inf. Syst., vol. 40, no. 2, pp. 241–259 (2013). </a:t>
            </a:r>
          </a:p>
          <a:p>
            <a:r>
              <a:rPr lang="en-US" dirty="0"/>
              <a:t>[4] P. Lopes and B. Roy. Dynamic recommendation system using Web usage mining for e-commerce users. Procedia </a:t>
            </a:r>
            <a:r>
              <a:rPr lang="en-US" dirty="0" err="1"/>
              <a:t>Comput</a:t>
            </a:r>
            <a:r>
              <a:rPr lang="en-US" dirty="0"/>
              <a:t>. Sci., vol. 45, pp. 60–69 (2015). </a:t>
            </a:r>
          </a:p>
          <a:p>
            <a:r>
              <a:rPr lang="en-US" dirty="0"/>
              <a:t>[5] M. </a:t>
            </a:r>
            <a:r>
              <a:rPr lang="en-US" dirty="0" err="1"/>
              <a:t>Khosravi</a:t>
            </a:r>
            <a:r>
              <a:rPr lang="en-US" dirty="0"/>
              <a:t> and M. </a:t>
            </a:r>
            <a:r>
              <a:rPr lang="en-US" dirty="0" err="1"/>
              <a:t>Tarokh</a:t>
            </a:r>
            <a:r>
              <a:rPr lang="en-US" dirty="0"/>
              <a:t>. Dynamic mining of users interest navigation patterns using naive Bayesian method. Proceedings of the 2010 IEEE 6th International Conference on Intelligent Computer Communication and Processing, pp. 119-122 (2010). </a:t>
            </a:r>
          </a:p>
          <a:p>
            <a:r>
              <a:rPr lang="en-US" dirty="0"/>
              <a:t>[6] B. Devi, Y. Devi, B. Rani, and R. Rao. Design and implementation of web usage mining intelligent system in the field of e-commerce. Procedia Engineering, vol. 30, pp. 20-27 (2012). </a:t>
            </a:r>
          </a:p>
          <a:p>
            <a:r>
              <a:rPr lang="en-US" dirty="0"/>
              <a:t>[7] S. Kaur and E. M. Rashid. Web news mining using back propagation neural network and clustering using K-means algorithm in big data. Indian J. Sci. Technol., vol. 9, no. 41, pp. 1–8 (2016). </a:t>
            </a:r>
          </a:p>
          <a:p>
            <a:r>
              <a:rPr lang="en-US" dirty="0"/>
              <a:t>[8] S. Bora. Data mining and ware housing. IEEE, pp. 1-5 (2013).</a:t>
            </a:r>
          </a:p>
        </p:txBody>
      </p:sp>
    </p:spTree>
    <p:extLst>
      <p:ext uri="{BB962C8B-B14F-4D97-AF65-F5344CB8AC3E}">
        <p14:creationId xmlns:p14="http://schemas.microsoft.com/office/powerpoint/2010/main" val="398497789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6B6D0-9CA1-4CAA-B72C-9162FD2B2C8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44113695-614E-43F0-AD24-E3CF3692865E}"/>
              </a:ext>
            </a:extLst>
          </p:cNvPr>
          <p:cNvSpPr>
            <a:spLocks noGrp="1"/>
          </p:cNvSpPr>
          <p:nvPr>
            <p:ph idx="1"/>
          </p:nvPr>
        </p:nvSpPr>
        <p:spPr>
          <a:xfrm>
            <a:off x="0" y="2011680"/>
            <a:ext cx="11625199" cy="4846320"/>
          </a:xfrm>
        </p:spPr>
        <p:txBody>
          <a:bodyPr>
            <a:normAutofit/>
          </a:bodyPr>
          <a:lstStyle/>
          <a:p>
            <a:r>
              <a:rPr lang="en-US" dirty="0"/>
              <a:t>[9] A. </a:t>
            </a:r>
            <a:r>
              <a:rPr lang="en-US" dirty="0" err="1"/>
              <a:t>Akilan</a:t>
            </a:r>
            <a:r>
              <a:rPr lang="en-US" dirty="0"/>
              <a:t>. Text mining: challenges and future directions. IEEE, pp. 1679-84 (2015). </a:t>
            </a:r>
          </a:p>
          <a:p>
            <a:r>
              <a:rPr lang="en-US" dirty="0"/>
              <a:t>[10] J. </a:t>
            </a:r>
            <a:r>
              <a:rPr lang="en-US" dirty="0" err="1"/>
              <a:t>Tom´as</a:t>
            </a:r>
            <a:r>
              <a:rPr lang="en-US" dirty="0"/>
              <a:t>, J Bataller, F. </a:t>
            </a:r>
            <a:r>
              <a:rPr lang="en-US" dirty="0" err="1"/>
              <a:t>Casacuberta</a:t>
            </a:r>
            <a:r>
              <a:rPr lang="en-US" dirty="0"/>
              <a:t>, and J. </a:t>
            </a:r>
            <a:r>
              <a:rPr lang="en-US" dirty="0" err="1"/>
              <a:t>Lloret</a:t>
            </a:r>
            <a:r>
              <a:rPr lang="en-US" dirty="0"/>
              <a:t>. Mining Wikipedia as a parallel and comparable corpus. Language Forum, vol. 34, no. 1 pp. 123-136 (2008). </a:t>
            </a:r>
          </a:p>
          <a:p>
            <a:r>
              <a:rPr lang="en-US" dirty="0"/>
              <a:t>[11] J. </a:t>
            </a:r>
            <a:r>
              <a:rPr lang="en-US" dirty="0" err="1"/>
              <a:t>Tom´as</a:t>
            </a:r>
            <a:r>
              <a:rPr lang="en-US" dirty="0"/>
              <a:t>, E. </a:t>
            </a:r>
            <a:r>
              <a:rPr lang="en-US" dirty="0" err="1"/>
              <a:t>S´anchez-Villamil</a:t>
            </a:r>
            <a:r>
              <a:rPr lang="en-US" dirty="0"/>
              <a:t>, F. </a:t>
            </a:r>
            <a:r>
              <a:rPr lang="en-US" dirty="0" err="1"/>
              <a:t>Casacuberta</a:t>
            </a:r>
            <a:r>
              <a:rPr lang="en-US" dirty="0"/>
              <a:t>, and J. </a:t>
            </a:r>
            <a:r>
              <a:rPr lang="en-US" dirty="0" err="1"/>
              <a:t>Lloret</a:t>
            </a:r>
            <a:r>
              <a:rPr lang="en-US" dirty="0"/>
              <a:t>. </a:t>
            </a:r>
            <a:r>
              <a:rPr lang="en-US" dirty="0" err="1"/>
              <a:t>WebMining</a:t>
            </a:r>
            <a:r>
              <a:rPr lang="en-US" dirty="0"/>
              <a:t>: An unsupervised parallel corpora web retrieval system. Proceedings from the Corpus Linguistics Conference (2005). </a:t>
            </a:r>
          </a:p>
          <a:p>
            <a:r>
              <a:rPr lang="en-US" dirty="0"/>
              <a:t>[12] P.-H. Chen, H. Zafar, M. Galperin-Aizenberg, and T. Cook. Integrating natural language processing and machine learning algorithms to categorize oncologic response in radiology reports. J. Digit. </a:t>
            </a:r>
            <a:r>
              <a:rPr lang="en-US" dirty="0" err="1"/>
              <a:t>Imag</a:t>
            </a:r>
            <a:r>
              <a:rPr lang="en-US" dirty="0"/>
              <a:t>., vol. 31, no. 2, pp. 178–184 (2018). </a:t>
            </a:r>
          </a:p>
          <a:p>
            <a:r>
              <a:rPr lang="en-US" dirty="0"/>
              <a:t>[13] F. </a:t>
            </a:r>
            <a:r>
              <a:rPr lang="en-US" dirty="0" err="1"/>
              <a:t>Gasparetti</a:t>
            </a:r>
            <a:r>
              <a:rPr lang="en-US" dirty="0"/>
              <a:t>. Modeling user interests from web browsing activities. Data Mining </a:t>
            </a:r>
            <a:r>
              <a:rPr lang="en-US" dirty="0" err="1"/>
              <a:t>Knowl</a:t>
            </a:r>
            <a:r>
              <a:rPr lang="en-US" dirty="0"/>
              <a:t>. Discovery, vol. 31, no. 2, pp. 502–547 (2017).</a:t>
            </a:r>
          </a:p>
        </p:txBody>
      </p:sp>
    </p:spTree>
    <p:extLst>
      <p:ext uri="{BB962C8B-B14F-4D97-AF65-F5344CB8AC3E}">
        <p14:creationId xmlns:p14="http://schemas.microsoft.com/office/powerpoint/2010/main" val="6121679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5F9F5EB8-AB42-47FD-8F4A-176C0A4B1B0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2059012"/>
            <a:ext cx="12188952"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C67564D6-576C-45C9-B7EA-F7701B149F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630994" cy="6858000"/>
          </a:xfrm>
          <a:prstGeom prst="rect">
            <a:avLst/>
          </a:prstGeom>
          <a:solidFill>
            <a:schemeClr val="bg1"/>
          </a:solidFill>
          <a:ln>
            <a:noFill/>
          </a:ln>
        </p:spPr>
        <p:style>
          <a:lnRef idx="2">
            <a:schemeClr val="accent1">
              <a:shade val="50000"/>
            </a:schemeClr>
          </a:lnRef>
          <a:fillRef idx="1001">
            <a:schemeClr val="lt1"/>
          </a:fillRef>
          <a:effectRef idx="0">
            <a:schemeClr val="accent1"/>
          </a:effectRef>
          <a:fontRef idx="minor">
            <a:schemeClr val="lt1"/>
          </a:fontRef>
        </p:style>
        <p:txBody>
          <a:bodyPr rtlCol="0" anchor="ctr"/>
          <a:lstStyle/>
          <a:p>
            <a:pPr algn="ctr"/>
            <a:endParaRPr lang="en-US" dirty="0"/>
          </a:p>
        </p:txBody>
      </p:sp>
      <p:pic>
        <p:nvPicPr>
          <p:cNvPr id="7" name="Graphic 6" descr="Help">
            <a:extLst>
              <a:ext uri="{FF2B5EF4-FFF2-40B4-BE49-F238E27FC236}">
                <a16:creationId xmlns:a16="http://schemas.microsoft.com/office/drawing/2014/main" id="{5B7723E2-8423-4908-B38C-08554987CE4D}"/>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634276" y="1720950"/>
            <a:ext cx="3374654" cy="3374654"/>
          </a:xfrm>
          <a:prstGeom prst="rect">
            <a:avLst/>
          </a:prstGeom>
        </p:spPr>
      </p:pic>
      <p:sp>
        <p:nvSpPr>
          <p:cNvPr id="14" name="Rectangle 13">
            <a:extLst>
              <a:ext uri="{FF2B5EF4-FFF2-40B4-BE49-F238E27FC236}">
                <a16:creationId xmlns:a16="http://schemas.microsoft.com/office/drawing/2014/main" id="{F9060CEE-D73E-44ED-A407-C828C9E4D9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0994" y="0"/>
            <a:ext cx="7561006"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AF0B544C-FD6C-42D8-B6B7-DDF7E60D03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0994" y="2059012"/>
            <a:ext cx="7561006" cy="1828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5F14294E-A805-444A-945E-F4C9CC462000}"/>
              </a:ext>
            </a:extLst>
          </p:cNvPr>
          <p:cNvSpPr>
            <a:spLocks noGrp="1"/>
          </p:cNvSpPr>
          <p:nvPr>
            <p:ph type="title"/>
          </p:nvPr>
        </p:nvSpPr>
        <p:spPr>
          <a:xfrm>
            <a:off x="4963246" y="2194560"/>
            <a:ext cx="6905666" cy="1739347"/>
          </a:xfrm>
        </p:spPr>
        <p:txBody>
          <a:bodyPr vert="horz" lIns="91440" tIns="45720" rIns="91440" bIns="45720" rtlCol="0" anchor="ctr">
            <a:normAutofit/>
          </a:bodyPr>
          <a:lstStyle/>
          <a:p>
            <a:pPr algn="ctr">
              <a:lnSpc>
                <a:spcPct val="80000"/>
              </a:lnSpc>
            </a:pPr>
            <a:r>
              <a:rPr lang="en-US" sz="6000" spc="150">
                <a:solidFill>
                  <a:schemeClr val="tx2"/>
                </a:solidFill>
              </a:rPr>
              <a:t>Questions</a:t>
            </a:r>
          </a:p>
        </p:txBody>
      </p:sp>
      <p:sp>
        <p:nvSpPr>
          <p:cNvPr id="6" name="TextBox 5">
            <a:extLst>
              <a:ext uri="{FF2B5EF4-FFF2-40B4-BE49-F238E27FC236}">
                <a16:creationId xmlns:a16="http://schemas.microsoft.com/office/drawing/2014/main" id="{73C6EFBB-DDFC-4714-AD56-CAD618C706FA}"/>
              </a:ext>
            </a:extLst>
          </p:cNvPr>
          <p:cNvSpPr txBox="1"/>
          <p:nvPr/>
        </p:nvSpPr>
        <p:spPr>
          <a:xfrm>
            <a:off x="6300861" y="5026693"/>
            <a:ext cx="4221272" cy="646331"/>
          </a:xfrm>
          <a:prstGeom prst="rect">
            <a:avLst/>
          </a:prstGeom>
          <a:noFill/>
        </p:spPr>
        <p:txBody>
          <a:bodyPr wrap="square" rtlCol="0">
            <a:spAutoFit/>
          </a:bodyPr>
          <a:lstStyle/>
          <a:p>
            <a:pPr algn="ctr"/>
            <a:r>
              <a:rPr lang="en-US" dirty="0">
                <a:solidFill>
                  <a:schemeClr val="bg1"/>
                </a:solidFill>
              </a:rPr>
              <a:t>Contact</a:t>
            </a:r>
          </a:p>
          <a:p>
            <a:pPr algn="ctr"/>
            <a:r>
              <a:rPr lang="en-US" dirty="0">
                <a:solidFill>
                  <a:schemeClr val="bg1"/>
                </a:solidFill>
              </a:rPr>
              <a:t>Kevin Gyorick: kpgyoric@svsu.edu</a:t>
            </a:r>
          </a:p>
        </p:txBody>
      </p:sp>
    </p:spTree>
    <p:extLst>
      <p:ext uri="{BB962C8B-B14F-4D97-AF65-F5344CB8AC3E}">
        <p14:creationId xmlns:p14="http://schemas.microsoft.com/office/powerpoint/2010/main" val="4073698466"/>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1B3072-3672-4614-BA65-44F3B6CAA79A}"/>
              </a:ext>
            </a:extLst>
          </p:cNvPr>
          <p:cNvSpPr>
            <a:spLocks noGrp="1"/>
          </p:cNvSpPr>
          <p:nvPr>
            <p:ph type="title"/>
          </p:nvPr>
        </p:nvSpPr>
        <p:spPr/>
        <p:txBody>
          <a:bodyPr/>
          <a:lstStyle/>
          <a:p>
            <a:r>
              <a:rPr lang="en-US" dirty="0"/>
              <a:t>The Proposed Method</a:t>
            </a:r>
          </a:p>
        </p:txBody>
      </p:sp>
      <p:pic>
        <p:nvPicPr>
          <p:cNvPr id="4" name="Picture 3">
            <a:extLst>
              <a:ext uri="{FF2B5EF4-FFF2-40B4-BE49-F238E27FC236}">
                <a16:creationId xmlns:a16="http://schemas.microsoft.com/office/drawing/2014/main" id="{2D622AA8-C4C7-4E0F-BA9D-FD2D334D6331}"/>
              </a:ext>
            </a:extLst>
          </p:cNvPr>
          <p:cNvPicPr>
            <a:picLocks noChangeAspect="1"/>
          </p:cNvPicPr>
          <p:nvPr/>
        </p:nvPicPr>
        <p:blipFill>
          <a:blip r:embed="rId3"/>
          <a:stretch>
            <a:fillRect/>
          </a:stretch>
        </p:blipFill>
        <p:spPr>
          <a:xfrm>
            <a:off x="2687488" y="2091847"/>
            <a:ext cx="6814942" cy="4315068"/>
          </a:xfrm>
          <a:prstGeom prst="rect">
            <a:avLst/>
          </a:prstGeom>
        </p:spPr>
      </p:pic>
    </p:spTree>
    <p:extLst>
      <p:ext uri="{BB962C8B-B14F-4D97-AF65-F5344CB8AC3E}">
        <p14:creationId xmlns:p14="http://schemas.microsoft.com/office/powerpoint/2010/main" val="1906787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5EF35B-201C-44F0-B571-2B74F95270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08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CCD9F23-557F-41DA-81CB-7F8BA27A83C7}"/>
              </a:ext>
            </a:extLst>
          </p:cNvPr>
          <p:cNvSpPr>
            <a:spLocks noGrp="1"/>
          </p:cNvSpPr>
          <p:nvPr>
            <p:ph type="title"/>
          </p:nvPr>
        </p:nvSpPr>
        <p:spPr>
          <a:xfrm>
            <a:off x="643467" y="816722"/>
            <a:ext cx="5598957" cy="990024"/>
          </a:xfrm>
        </p:spPr>
        <p:txBody>
          <a:bodyPr>
            <a:normAutofit/>
          </a:bodyPr>
          <a:lstStyle/>
          <a:p>
            <a:pPr algn="ctr"/>
            <a:r>
              <a:rPr lang="en-US" sz="2400">
                <a:solidFill>
                  <a:schemeClr val="bg1"/>
                </a:solidFill>
              </a:rPr>
              <a:t>Preprocessing Step</a:t>
            </a:r>
          </a:p>
        </p:txBody>
      </p:sp>
      <p:sp>
        <p:nvSpPr>
          <p:cNvPr id="3" name="Content Placeholder 2">
            <a:extLst>
              <a:ext uri="{FF2B5EF4-FFF2-40B4-BE49-F238E27FC236}">
                <a16:creationId xmlns:a16="http://schemas.microsoft.com/office/drawing/2014/main" id="{3FBDD13E-7AF9-4084-92A4-F13D5AF8052A}"/>
              </a:ext>
            </a:extLst>
          </p:cNvPr>
          <p:cNvSpPr>
            <a:spLocks noGrp="1"/>
          </p:cNvSpPr>
          <p:nvPr>
            <p:ph idx="1"/>
          </p:nvPr>
        </p:nvSpPr>
        <p:spPr>
          <a:xfrm>
            <a:off x="643467" y="2011680"/>
            <a:ext cx="5598957" cy="4206240"/>
          </a:xfrm>
        </p:spPr>
        <p:txBody>
          <a:bodyPr>
            <a:normAutofit/>
          </a:bodyPr>
          <a:lstStyle/>
          <a:p>
            <a:r>
              <a:rPr lang="en-US" sz="2000">
                <a:solidFill>
                  <a:schemeClr val="bg1"/>
                </a:solidFill>
              </a:rPr>
              <a:t>This section is significant in order to make the dataset ready for classification.</a:t>
            </a:r>
          </a:p>
          <a:p>
            <a:r>
              <a:rPr lang="en-US" sz="2000">
                <a:solidFill>
                  <a:schemeClr val="bg1"/>
                </a:solidFill>
              </a:rPr>
              <a:t>Documents were processed using the following steps as shown in </a:t>
            </a:r>
            <a:br>
              <a:rPr lang="en-US" sz="2000">
                <a:solidFill>
                  <a:schemeClr val="bg1"/>
                </a:solidFill>
              </a:rPr>
            </a:br>
            <a:r>
              <a:rPr lang="en-US" sz="2000">
                <a:solidFill>
                  <a:schemeClr val="bg1"/>
                </a:solidFill>
              </a:rPr>
              <a:t>figure 2.</a:t>
            </a:r>
          </a:p>
          <a:p>
            <a:pPr marL="0" indent="0">
              <a:buNone/>
            </a:pPr>
            <a:endParaRPr lang="en-US" sz="2000">
              <a:solidFill>
                <a:schemeClr val="bg1"/>
              </a:solidFill>
            </a:endParaRPr>
          </a:p>
        </p:txBody>
      </p:sp>
      <p:sp>
        <p:nvSpPr>
          <p:cNvPr id="11" name="Rectangle 10">
            <a:extLst>
              <a:ext uri="{FF2B5EF4-FFF2-40B4-BE49-F238E27FC236}">
                <a16:creationId xmlns:a16="http://schemas.microsoft.com/office/drawing/2014/main" id="{4BF33555-1B12-49B5-BADE-CEAB32216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1186" y="0"/>
            <a:ext cx="530081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37F1F5F1-81C5-42AE-B34C-63EA2C3DFA71}"/>
              </a:ext>
            </a:extLst>
          </p:cNvPr>
          <p:cNvPicPr>
            <a:picLocks noChangeAspect="1"/>
          </p:cNvPicPr>
          <p:nvPr/>
        </p:nvPicPr>
        <p:blipFill>
          <a:blip r:embed="rId3"/>
          <a:stretch>
            <a:fillRect/>
          </a:stretch>
        </p:blipFill>
        <p:spPr>
          <a:xfrm>
            <a:off x="8126576" y="385954"/>
            <a:ext cx="2830031" cy="6086091"/>
          </a:xfrm>
          <a:prstGeom prst="rect">
            <a:avLst/>
          </a:prstGeom>
        </p:spPr>
      </p:pic>
    </p:spTree>
    <p:extLst>
      <p:ext uri="{BB962C8B-B14F-4D97-AF65-F5344CB8AC3E}">
        <p14:creationId xmlns:p14="http://schemas.microsoft.com/office/powerpoint/2010/main" val="340467087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C1A572-41D5-4AA7-8BBB-244EFBE74E93}"/>
              </a:ext>
            </a:extLst>
          </p:cNvPr>
          <p:cNvSpPr>
            <a:spLocks noGrp="1"/>
          </p:cNvSpPr>
          <p:nvPr>
            <p:ph type="title"/>
          </p:nvPr>
        </p:nvSpPr>
        <p:spPr/>
        <p:txBody>
          <a:bodyPr/>
          <a:lstStyle/>
          <a:p>
            <a:r>
              <a:rPr lang="en-US" dirty="0"/>
              <a:t>Classification</a:t>
            </a:r>
          </a:p>
        </p:txBody>
      </p:sp>
      <p:sp>
        <p:nvSpPr>
          <p:cNvPr id="3" name="Content Placeholder 2">
            <a:extLst>
              <a:ext uri="{FF2B5EF4-FFF2-40B4-BE49-F238E27FC236}">
                <a16:creationId xmlns:a16="http://schemas.microsoft.com/office/drawing/2014/main" id="{30A8CE63-A089-44EB-BD78-397BC5CC6EF4}"/>
              </a:ext>
            </a:extLst>
          </p:cNvPr>
          <p:cNvSpPr>
            <a:spLocks noGrp="1"/>
          </p:cNvSpPr>
          <p:nvPr>
            <p:ph idx="1"/>
          </p:nvPr>
        </p:nvSpPr>
        <p:spPr/>
        <p:txBody>
          <a:bodyPr/>
          <a:lstStyle/>
          <a:p>
            <a:r>
              <a:rPr lang="en-US" dirty="0"/>
              <a:t>The classifiers we used were</a:t>
            </a:r>
          </a:p>
          <a:p>
            <a:pPr lvl="1"/>
            <a:r>
              <a:rPr lang="en-US" dirty="0"/>
              <a:t>Support Vector Machine (SVM)</a:t>
            </a:r>
          </a:p>
          <a:p>
            <a:pPr lvl="1"/>
            <a:r>
              <a:rPr lang="en-US" dirty="0"/>
              <a:t>Decision Tree (DT)</a:t>
            </a:r>
          </a:p>
          <a:p>
            <a:pPr lvl="1"/>
            <a:r>
              <a:rPr lang="en-US" dirty="0"/>
              <a:t>Long-Short Term Memory (LSTM)</a:t>
            </a:r>
          </a:p>
          <a:p>
            <a:pPr lvl="1"/>
            <a:r>
              <a:rPr lang="en-US" dirty="0"/>
              <a:t>K-Nearest Neighbor (</a:t>
            </a:r>
            <a:r>
              <a:rPr lang="en-US" dirty="0" err="1"/>
              <a:t>kNN</a:t>
            </a:r>
            <a:r>
              <a:rPr lang="en-US" dirty="0"/>
              <a:t>)</a:t>
            </a:r>
          </a:p>
          <a:p>
            <a:r>
              <a:rPr lang="en-US" dirty="0"/>
              <a:t>These techniques require two datasets the training dataset used when training the classifier and the test dataset used to test the accuracy of the classifier after training.</a:t>
            </a:r>
          </a:p>
        </p:txBody>
      </p:sp>
    </p:spTree>
    <p:extLst>
      <p:ext uri="{BB962C8B-B14F-4D97-AF65-F5344CB8AC3E}">
        <p14:creationId xmlns:p14="http://schemas.microsoft.com/office/powerpoint/2010/main" val="2099089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10CC5-54DD-4411-8E20-9F31F7241689}"/>
              </a:ext>
            </a:extLst>
          </p:cNvPr>
          <p:cNvSpPr>
            <a:spLocks noGrp="1"/>
          </p:cNvSpPr>
          <p:nvPr>
            <p:ph type="title"/>
          </p:nvPr>
        </p:nvSpPr>
        <p:spPr/>
        <p:txBody>
          <a:bodyPr/>
          <a:lstStyle/>
          <a:p>
            <a:r>
              <a:rPr lang="en-US" dirty="0"/>
              <a:t>Support Vector Machine</a:t>
            </a:r>
          </a:p>
        </p:txBody>
      </p:sp>
      <p:sp>
        <p:nvSpPr>
          <p:cNvPr id="3" name="Content Placeholder 2">
            <a:extLst>
              <a:ext uri="{FF2B5EF4-FFF2-40B4-BE49-F238E27FC236}">
                <a16:creationId xmlns:a16="http://schemas.microsoft.com/office/drawing/2014/main" id="{8CED4D31-0617-4F8D-A235-35B74EFC41A4}"/>
              </a:ext>
            </a:extLst>
          </p:cNvPr>
          <p:cNvSpPr>
            <a:spLocks noGrp="1"/>
          </p:cNvSpPr>
          <p:nvPr>
            <p:ph idx="1"/>
          </p:nvPr>
        </p:nvSpPr>
        <p:spPr/>
        <p:txBody>
          <a:bodyPr/>
          <a:lstStyle/>
          <a:p>
            <a:r>
              <a:rPr lang="en-US" dirty="0"/>
              <a:t>SVMs work by graphing the dataset where the number of features equals the dimensions of the graph.</a:t>
            </a:r>
          </a:p>
          <a:p>
            <a:r>
              <a:rPr lang="en-US" dirty="0"/>
              <a:t>The dataset points are then separated by hyperplanes.</a:t>
            </a:r>
          </a:p>
          <a:p>
            <a:r>
              <a:rPr lang="en-US" dirty="0"/>
              <a:t>If there is not a best fit hyperplane for the dataset, the dataset must be scaled to the next dimension using a kernel function</a:t>
            </a:r>
          </a:p>
        </p:txBody>
      </p:sp>
      <p:pic>
        <p:nvPicPr>
          <p:cNvPr id="4" name="Picture 3">
            <a:extLst>
              <a:ext uri="{FF2B5EF4-FFF2-40B4-BE49-F238E27FC236}">
                <a16:creationId xmlns:a16="http://schemas.microsoft.com/office/drawing/2014/main" id="{66BF799D-0E79-49A9-BAE8-5345375E1D78}"/>
              </a:ext>
            </a:extLst>
          </p:cNvPr>
          <p:cNvPicPr>
            <a:picLocks noChangeAspect="1"/>
          </p:cNvPicPr>
          <p:nvPr/>
        </p:nvPicPr>
        <p:blipFill>
          <a:blip r:embed="rId3"/>
          <a:stretch>
            <a:fillRect/>
          </a:stretch>
        </p:blipFill>
        <p:spPr>
          <a:xfrm>
            <a:off x="2719713" y="4338369"/>
            <a:ext cx="6752573" cy="1973531"/>
          </a:xfrm>
          <a:prstGeom prst="rect">
            <a:avLst/>
          </a:prstGeom>
        </p:spPr>
      </p:pic>
    </p:spTree>
    <p:extLst>
      <p:ext uri="{BB962C8B-B14F-4D97-AF65-F5344CB8AC3E}">
        <p14:creationId xmlns:p14="http://schemas.microsoft.com/office/powerpoint/2010/main" val="954495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D39CA-6B8E-4D6D-97EA-7462CBE03088}"/>
              </a:ext>
            </a:extLst>
          </p:cNvPr>
          <p:cNvSpPr>
            <a:spLocks noGrp="1"/>
          </p:cNvSpPr>
          <p:nvPr>
            <p:ph type="title"/>
          </p:nvPr>
        </p:nvSpPr>
        <p:spPr/>
        <p:txBody>
          <a:bodyPr/>
          <a:lstStyle/>
          <a:p>
            <a:r>
              <a:rPr lang="en-US" dirty="0"/>
              <a:t>Decision Tree</a:t>
            </a:r>
          </a:p>
        </p:txBody>
      </p:sp>
      <p:sp>
        <p:nvSpPr>
          <p:cNvPr id="3" name="Content Placeholder 2">
            <a:extLst>
              <a:ext uri="{FF2B5EF4-FFF2-40B4-BE49-F238E27FC236}">
                <a16:creationId xmlns:a16="http://schemas.microsoft.com/office/drawing/2014/main" id="{AFF68B58-F534-4F1A-A41E-05F4B42F709F}"/>
              </a:ext>
            </a:extLst>
          </p:cNvPr>
          <p:cNvSpPr>
            <a:spLocks noGrp="1"/>
          </p:cNvSpPr>
          <p:nvPr>
            <p:ph idx="1"/>
          </p:nvPr>
        </p:nvSpPr>
        <p:spPr>
          <a:xfrm>
            <a:off x="838200" y="1825625"/>
            <a:ext cx="10515600" cy="3648075"/>
          </a:xfrm>
        </p:spPr>
        <p:txBody>
          <a:bodyPr>
            <a:normAutofit fontScale="92500"/>
          </a:bodyPr>
          <a:lstStyle/>
          <a:p>
            <a:r>
              <a:rPr lang="en-US" dirty="0"/>
              <a:t>A DT builds a flow chart diagram that looks like a tree and branches off at every decision or variable. </a:t>
            </a:r>
          </a:p>
          <a:p>
            <a:r>
              <a:rPr lang="en-US" dirty="0"/>
              <a:t>The topmost node of the tree is known as the root node, the tree’s creation originates at the root node and is built in a top-down fashion.</a:t>
            </a:r>
          </a:p>
          <a:p>
            <a:r>
              <a:rPr lang="en-US" dirty="0"/>
              <a:t> Entropy shown in Equation 3, is used to measure how unpredictable a decision is within the tree. </a:t>
            </a:r>
          </a:p>
          <a:p>
            <a:r>
              <a:rPr lang="en-US" dirty="0"/>
              <a:t>Information gain is used to measure the reduction of uncertainly when additional nodes are used before the given node, Equation 4. The set of nodes that provide the most information gain are used. </a:t>
            </a:r>
          </a:p>
          <a:p>
            <a:r>
              <a:rPr lang="en-US" dirty="0"/>
              <a:t>Decision trees are prone to overfitting since this above process is repeated on every branch of the tree.</a:t>
            </a:r>
          </a:p>
        </p:txBody>
      </p:sp>
      <p:pic>
        <p:nvPicPr>
          <p:cNvPr id="4" name="Picture 3">
            <a:extLst>
              <a:ext uri="{FF2B5EF4-FFF2-40B4-BE49-F238E27FC236}">
                <a16:creationId xmlns:a16="http://schemas.microsoft.com/office/drawing/2014/main" id="{AEA84EFF-ADAA-465B-B31E-0D3832D97467}"/>
              </a:ext>
            </a:extLst>
          </p:cNvPr>
          <p:cNvPicPr>
            <a:picLocks noChangeAspect="1"/>
          </p:cNvPicPr>
          <p:nvPr/>
        </p:nvPicPr>
        <p:blipFill>
          <a:blip r:embed="rId3"/>
          <a:stretch>
            <a:fillRect/>
          </a:stretch>
        </p:blipFill>
        <p:spPr>
          <a:xfrm>
            <a:off x="2945182" y="5233755"/>
            <a:ext cx="6301636" cy="1524037"/>
          </a:xfrm>
          <a:prstGeom prst="rect">
            <a:avLst/>
          </a:prstGeom>
        </p:spPr>
      </p:pic>
    </p:spTree>
    <p:extLst>
      <p:ext uri="{BB962C8B-B14F-4D97-AF65-F5344CB8AC3E}">
        <p14:creationId xmlns:p14="http://schemas.microsoft.com/office/powerpoint/2010/main" val="4210856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40681-1253-474A-AAEF-0A6F2F8F075F}"/>
              </a:ext>
            </a:extLst>
          </p:cNvPr>
          <p:cNvSpPr>
            <a:spLocks noGrp="1"/>
          </p:cNvSpPr>
          <p:nvPr>
            <p:ph type="title"/>
          </p:nvPr>
        </p:nvSpPr>
        <p:spPr/>
        <p:txBody>
          <a:bodyPr/>
          <a:lstStyle/>
          <a:p>
            <a:r>
              <a:rPr lang="en-US" dirty="0"/>
              <a:t>Long Short-Term Memory</a:t>
            </a:r>
          </a:p>
        </p:txBody>
      </p:sp>
      <p:sp>
        <p:nvSpPr>
          <p:cNvPr id="3" name="Content Placeholder 2">
            <a:extLst>
              <a:ext uri="{FF2B5EF4-FFF2-40B4-BE49-F238E27FC236}">
                <a16:creationId xmlns:a16="http://schemas.microsoft.com/office/drawing/2014/main" id="{AE70549D-C939-40FE-A7A4-49CEBB09DD23}"/>
              </a:ext>
            </a:extLst>
          </p:cNvPr>
          <p:cNvSpPr>
            <a:spLocks noGrp="1"/>
          </p:cNvSpPr>
          <p:nvPr>
            <p:ph idx="1"/>
          </p:nvPr>
        </p:nvSpPr>
        <p:spPr/>
        <p:txBody>
          <a:bodyPr>
            <a:normAutofit/>
          </a:bodyPr>
          <a:lstStyle/>
          <a:p>
            <a:r>
              <a:rPr lang="en-US" dirty="0"/>
              <a:t>LSTM specializes in text classification since the classifier can learn </a:t>
            </a:r>
            <a:r>
              <a:rPr lang="en-US" dirty="0" err="1"/>
              <a:t>longterm</a:t>
            </a:r>
            <a:r>
              <a:rPr lang="en-US" dirty="0"/>
              <a:t> dependencies between the text. </a:t>
            </a:r>
          </a:p>
          <a:p>
            <a:r>
              <a:rPr lang="en-US" dirty="0"/>
              <a:t>The LSTM classifier is a form of recurrent neural network or RNN, which is a layered network that uses the previous outputs for the inputs of the next layer.</a:t>
            </a:r>
          </a:p>
          <a:p>
            <a:r>
              <a:rPr lang="en-US" dirty="0"/>
              <a:t> LSTM has feedback connections allowing it to work with sequences of data instead of just single data points. </a:t>
            </a:r>
          </a:p>
          <a:p>
            <a:r>
              <a:rPr lang="en-US" dirty="0"/>
              <a:t>An LSTM node consists of a cell, input gate, output gate, and forget gate. The cell is what remembers values over a time interval and the three gates regulate how the information will flow through the cell. </a:t>
            </a:r>
          </a:p>
          <a:p>
            <a:endParaRPr lang="en-US" dirty="0"/>
          </a:p>
        </p:txBody>
      </p:sp>
    </p:spTree>
    <p:extLst>
      <p:ext uri="{BB962C8B-B14F-4D97-AF65-F5344CB8AC3E}">
        <p14:creationId xmlns:p14="http://schemas.microsoft.com/office/powerpoint/2010/main" val="23260898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9F5EF35B-201C-44F0-B571-2B74F952707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08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2A178187-D680-451A-B637-CDB5FF2FE9E3}"/>
              </a:ext>
            </a:extLst>
          </p:cNvPr>
          <p:cNvSpPr>
            <a:spLocks noGrp="1"/>
          </p:cNvSpPr>
          <p:nvPr>
            <p:ph idx="1"/>
          </p:nvPr>
        </p:nvSpPr>
        <p:spPr>
          <a:xfrm>
            <a:off x="643467" y="263047"/>
            <a:ext cx="5598957" cy="6438378"/>
          </a:xfrm>
        </p:spPr>
        <p:txBody>
          <a:bodyPr>
            <a:noAutofit/>
          </a:bodyPr>
          <a:lstStyle/>
          <a:p>
            <a:r>
              <a:rPr lang="en-US" sz="1800" dirty="0">
                <a:solidFill>
                  <a:schemeClr val="bg1"/>
                </a:solidFill>
              </a:rPr>
              <a:t>The following Equations 5 - 10 are used in the creation of an LSTM with a forget gate.</a:t>
            </a:r>
          </a:p>
          <a:p>
            <a:r>
              <a:rPr lang="en-US" sz="1800" dirty="0">
                <a:solidFill>
                  <a:schemeClr val="bg1"/>
                </a:solidFill>
              </a:rPr>
              <a:t>Where W and U are matrices containing the weights for the inputs and recurrent connections. </a:t>
            </a:r>
          </a:p>
          <a:p>
            <a:r>
              <a:rPr lang="en-US" sz="1800" dirty="0" err="1">
                <a:solidFill>
                  <a:schemeClr val="bg1"/>
                </a:solidFill>
              </a:rPr>
              <a:t>xt</a:t>
            </a:r>
            <a:r>
              <a:rPr lang="en-US" sz="1800" dirty="0">
                <a:solidFill>
                  <a:schemeClr val="bg1"/>
                </a:solidFill>
              </a:rPr>
              <a:t> is the input vector unit</a:t>
            </a:r>
          </a:p>
          <a:p>
            <a:r>
              <a:rPr lang="en-US" sz="1800" dirty="0">
                <a:solidFill>
                  <a:schemeClr val="bg1"/>
                </a:solidFill>
              </a:rPr>
              <a:t>ft is the forget activation vector</a:t>
            </a:r>
          </a:p>
          <a:p>
            <a:r>
              <a:rPr lang="en-US" sz="1800" dirty="0">
                <a:solidFill>
                  <a:schemeClr val="bg1"/>
                </a:solidFill>
              </a:rPr>
              <a:t>it is the input activation vector</a:t>
            </a:r>
          </a:p>
          <a:p>
            <a:r>
              <a:rPr lang="en-US" sz="1800" dirty="0" err="1">
                <a:solidFill>
                  <a:schemeClr val="bg1"/>
                </a:solidFill>
              </a:rPr>
              <a:t>ot</a:t>
            </a:r>
            <a:r>
              <a:rPr lang="en-US" sz="1800" dirty="0">
                <a:solidFill>
                  <a:schemeClr val="bg1"/>
                </a:solidFill>
              </a:rPr>
              <a:t> is the output activation vector</a:t>
            </a:r>
          </a:p>
          <a:p>
            <a:r>
              <a:rPr lang="en-US" sz="1800" dirty="0" err="1">
                <a:solidFill>
                  <a:schemeClr val="bg1"/>
                </a:solidFill>
              </a:rPr>
              <a:t>ht</a:t>
            </a:r>
            <a:r>
              <a:rPr lang="en-US" sz="1800" dirty="0">
                <a:solidFill>
                  <a:schemeClr val="bg1"/>
                </a:solidFill>
              </a:rPr>
              <a:t> is the output vector unit</a:t>
            </a:r>
          </a:p>
          <a:p>
            <a:r>
              <a:rPr lang="en-US" sz="1800" dirty="0" err="1">
                <a:solidFill>
                  <a:schemeClr val="bg1"/>
                </a:solidFill>
              </a:rPr>
              <a:t>ect</a:t>
            </a:r>
            <a:r>
              <a:rPr lang="en-US" sz="1800" dirty="0">
                <a:solidFill>
                  <a:schemeClr val="bg1"/>
                </a:solidFill>
              </a:rPr>
              <a:t> is the cell input activation vector </a:t>
            </a:r>
          </a:p>
          <a:p>
            <a:r>
              <a:rPr lang="en-US" sz="1800" dirty="0" err="1">
                <a:solidFill>
                  <a:schemeClr val="bg1"/>
                </a:solidFill>
              </a:rPr>
              <a:t>ct</a:t>
            </a:r>
            <a:r>
              <a:rPr lang="en-US" sz="1800" dirty="0">
                <a:solidFill>
                  <a:schemeClr val="bg1"/>
                </a:solidFill>
              </a:rPr>
              <a:t> is the cell state vector. </a:t>
            </a:r>
          </a:p>
          <a:p>
            <a:r>
              <a:rPr lang="en-US" sz="1800" dirty="0" err="1">
                <a:solidFill>
                  <a:schemeClr val="bg1"/>
                </a:solidFill>
              </a:rPr>
              <a:t>σg</a:t>
            </a:r>
            <a:r>
              <a:rPr lang="en-US" sz="1800" dirty="0">
                <a:solidFill>
                  <a:schemeClr val="bg1"/>
                </a:solidFill>
              </a:rPr>
              <a:t> and </a:t>
            </a:r>
            <a:r>
              <a:rPr lang="en-US" sz="1800" dirty="0" err="1">
                <a:solidFill>
                  <a:schemeClr val="bg1"/>
                </a:solidFill>
              </a:rPr>
              <a:t>σh</a:t>
            </a:r>
            <a:r>
              <a:rPr lang="en-US" sz="1800" dirty="0">
                <a:solidFill>
                  <a:schemeClr val="bg1"/>
                </a:solidFill>
              </a:rPr>
              <a:t> are the activation functions sigmoid and hyperbolic tangent, respectively.</a:t>
            </a:r>
          </a:p>
        </p:txBody>
      </p:sp>
      <p:sp>
        <p:nvSpPr>
          <p:cNvPr id="11" name="Rectangle 10">
            <a:extLst>
              <a:ext uri="{FF2B5EF4-FFF2-40B4-BE49-F238E27FC236}">
                <a16:creationId xmlns:a16="http://schemas.microsoft.com/office/drawing/2014/main" id="{4BF33555-1B12-49B5-BADE-CEAB322168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91186" y="0"/>
            <a:ext cx="5300813"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0BFDC62E-2776-473F-98FC-18B745DF5A1F}"/>
              </a:ext>
            </a:extLst>
          </p:cNvPr>
          <p:cNvPicPr>
            <a:picLocks noChangeAspect="1"/>
          </p:cNvPicPr>
          <p:nvPr/>
        </p:nvPicPr>
        <p:blipFill>
          <a:blip r:embed="rId3"/>
          <a:stretch>
            <a:fillRect/>
          </a:stretch>
        </p:blipFill>
        <p:spPr>
          <a:xfrm>
            <a:off x="6891803" y="1406687"/>
            <a:ext cx="5300197" cy="3617830"/>
          </a:xfrm>
          <a:prstGeom prst="rect">
            <a:avLst/>
          </a:prstGeom>
        </p:spPr>
      </p:pic>
    </p:spTree>
    <p:extLst>
      <p:ext uri="{BB962C8B-B14F-4D97-AF65-F5344CB8AC3E}">
        <p14:creationId xmlns:p14="http://schemas.microsoft.com/office/powerpoint/2010/main" val="290877852"/>
      </p:ext>
    </p:extLst>
  </p:cSld>
  <p:clrMapOvr>
    <a:overrideClrMapping bg1="lt1" tx1="dk1" bg2="lt2" tx2="dk2" accent1="accent1" accent2="accent2" accent3="accent3" accent4="accent4" accent5="accent5" accent6="accent6" hlink="hlink" folHlink="folHlink"/>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134</TotalTime>
  <Words>3228</Words>
  <Application>Microsoft Office PowerPoint</Application>
  <PresentationFormat>Widescreen</PresentationFormat>
  <Paragraphs>168</Paragraphs>
  <Slides>28</Slides>
  <Notes>15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Corbel</vt:lpstr>
      <vt:lpstr>Wingdings</vt:lpstr>
      <vt:lpstr>Banded</vt:lpstr>
      <vt:lpstr>Efficient Classification Model Of Web News Documents using Machine Learning Algorithms</vt:lpstr>
      <vt:lpstr>Introduction</vt:lpstr>
      <vt:lpstr>The Proposed Method</vt:lpstr>
      <vt:lpstr>Preprocessing Step</vt:lpstr>
      <vt:lpstr>Classification</vt:lpstr>
      <vt:lpstr>Support Vector Machine</vt:lpstr>
      <vt:lpstr>Decision Tree</vt:lpstr>
      <vt:lpstr>Long Short-Term Memory</vt:lpstr>
      <vt:lpstr>PowerPoint Presentation</vt:lpstr>
      <vt:lpstr>K-Nearest Neighbors</vt:lpstr>
      <vt:lpstr>Implementation and Testing of the Proposed Method</vt:lpstr>
      <vt:lpstr>The Dataset</vt:lpstr>
      <vt:lpstr>Dataset Distribution</vt:lpstr>
      <vt:lpstr>Terms</vt:lpstr>
      <vt:lpstr>measures</vt:lpstr>
      <vt:lpstr>confusion matrix and ROC Curves</vt:lpstr>
      <vt:lpstr>Results: Support vector machine</vt:lpstr>
      <vt:lpstr>Results: decision tree</vt:lpstr>
      <vt:lpstr>Results: long short-term memory</vt:lpstr>
      <vt:lpstr>Results: k-nearest neighbors </vt:lpstr>
      <vt:lpstr>Conclusion</vt:lpstr>
      <vt:lpstr>Publication</vt:lpstr>
      <vt:lpstr>acknowledgment</vt:lpstr>
      <vt:lpstr>Future work</vt:lpstr>
      <vt:lpstr>Current work</vt:lpstr>
      <vt:lpstr>references</vt:lpstr>
      <vt:lpstr>references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Efficient Classification Model Of Web News Documents using Machine Learning Algorithms</dc:title>
  <dc:creator>Kevin P. Gyorick</dc:creator>
  <cp:lastModifiedBy>Kevin P. Gyorick</cp:lastModifiedBy>
  <cp:revision>2</cp:revision>
  <dcterms:created xsi:type="dcterms:W3CDTF">2021-03-14T18:41:10Z</dcterms:created>
  <dcterms:modified xsi:type="dcterms:W3CDTF">2021-03-19T17:55:28Z</dcterms:modified>
</cp:coreProperties>
</file>